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67" r:id="rId2"/>
    <p:sldId id="257" r:id="rId3"/>
    <p:sldId id="258" r:id="rId4"/>
    <p:sldId id="274" r:id="rId5"/>
    <p:sldId id="275" r:id="rId6"/>
    <p:sldId id="259" r:id="rId7"/>
    <p:sldId id="276" r:id="rId8"/>
    <p:sldId id="325" r:id="rId9"/>
    <p:sldId id="312" r:id="rId10"/>
    <p:sldId id="278" r:id="rId11"/>
    <p:sldId id="279" r:id="rId12"/>
    <p:sldId id="284" r:id="rId13"/>
    <p:sldId id="324" r:id="rId14"/>
    <p:sldId id="281" r:id="rId15"/>
    <p:sldId id="289" r:id="rId16"/>
    <p:sldId id="282" r:id="rId17"/>
    <p:sldId id="300" r:id="rId18"/>
    <p:sldId id="313" r:id="rId19"/>
    <p:sldId id="314" r:id="rId20"/>
    <p:sldId id="315" r:id="rId21"/>
    <p:sldId id="317" r:id="rId22"/>
    <p:sldId id="319" r:id="rId23"/>
    <p:sldId id="320" r:id="rId24"/>
    <p:sldId id="321" r:id="rId25"/>
    <p:sldId id="322" r:id="rId26"/>
    <p:sldId id="323" r:id="rId27"/>
    <p:sldId id="302" r:id="rId28"/>
    <p:sldId id="263" r:id="rId29"/>
    <p:sldId id="309" r:id="rId30"/>
    <p:sldId id="305" r:id="rId31"/>
    <p:sldId id="306" r:id="rId32"/>
    <p:sldId id="310" r:id="rId33"/>
    <p:sldId id="311" r:id="rId34"/>
    <p:sldId id="264" r:id="rId35"/>
    <p:sldId id="273" r:id="rId36"/>
  </p:sldIdLst>
  <p:sldSz cx="12192000" cy="6858000"/>
  <p:notesSz cx="6858000" cy="9144000"/>
  <p:embeddedFontLst>
    <p:embeddedFont>
      <p:font typeface="맑은 고딕" panose="020B0503020000020004" pitchFamily="50" charset="-127"/>
      <p:regular r:id="rId38"/>
      <p:bold r:id="rId39"/>
    </p:embeddedFont>
    <p:embeddedFont>
      <p:font typeface="배달의민족 도현" panose="020B0600000101010101" pitchFamily="50" charset="-127"/>
      <p:regular r:id="rId40"/>
    </p:embeddedFont>
    <p:embeddedFont>
      <p:font typeface="배달의민족 한나체 Pro" panose="020B0600000101010101" pitchFamily="50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483" userDrawn="1">
          <p15:clr>
            <a:srgbClr val="A4A3A4"/>
          </p15:clr>
        </p15:guide>
        <p15:guide id="3" pos="1005" userDrawn="1">
          <p15:clr>
            <a:srgbClr val="A4A3A4"/>
          </p15:clr>
        </p15:guide>
        <p15:guide id="4" orient="horz" pos="2818" userDrawn="1">
          <p15:clr>
            <a:srgbClr val="A4A3A4"/>
          </p15:clr>
        </p15:guide>
        <p15:guide id="5" pos="4067" userDrawn="1">
          <p15:clr>
            <a:srgbClr val="A4A3A4"/>
          </p15:clr>
        </p15:guide>
        <p15:guide id="6" orient="horz" pos="32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85FC"/>
    <a:srgbClr val="00B0F0"/>
    <a:srgbClr val="FF6600"/>
    <a:srgbClr val="DAE3F3"/>
    <a:srgbClr val="F8F8F8"/>
    <a:srgbClr val="019DFD"/>
    <a:srgbClr val="E7D6C1"/>
    <a:srgbClr val="F99C8B"/>
    <a:srgbClr val="FF9966"/>
    <a:srgbClr val="080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 autoAdjust="0"/>
    <p:restoredTop sz="83856" autoAdjust="0"/>
  </p:normalViewPr>
  <p:slideViewPr>
    <p:cSldViewPr snapToGrid="0">
      <p:cViewPr varScale="1">
        <p:scale>
          <a:sx n="97" d="100"/>
          <a:sy n="97" d="100"/>
        </p:scale>
        <p:origin x="1170" y="78"/>
      </p:cViewPr>
      <p:guideLst>
        <p:guide orient="horz" pos="278"/>
        <p:guide pos="483"/>
        <p:guide pos="1005"/>
        <p:guide orient="horz" pos="2818"/>
        <p:guide pos="4067"/>
        <p:guide orient="horz" pos="32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A2911-98EA-415F-B74A-C8540FF820F1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2E7D2-7086-4464-A9FE-E733D9D7A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68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2E7D2-7086-4464-A9FE-E733D9D7ABB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122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2E7D2-7086-4464-A9FE-E733D9D7AB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994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2E7D2-7086-4464-A9FE-E733D9D7ABB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973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2E7D2-7086-4464-A9FE-E733D9D7ABB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863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2E7D2-7086-4464-A9FE-E733D9D7ABB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277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3E07-762D-4C61-8662-6248DF4193FE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5F60-0C64-45C2-8152-29BD576A8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151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3E07-762D-4C61-8662-6248DF4193FE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5F60-0C64-45C2-8152-29BD576A8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696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3E07-762D-4C61-8662-6248DF4193FE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5F60-0C64-45C2-8152-29BD576A8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335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EC43FEB-CA4E-45D7-9007-AB8705F7A7B5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2019-07-29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8F36F23-2DE0-4C93-9E4D-3BD093BFA6C9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1"/>
            <a:ext cx="12192000" cy="11970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372308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3E07-762D-4C61-8662-6248DF4193FE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5F60-0C64-45C2-8152-29BD576A8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49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3E07-762D-4C61-8662-6248DF4193FE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5F60-0C64-45C2-8152-29BD576A8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25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3E07-762D-4C61-8662-6248DF4193FE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5F60-0C64-45C2-8152-29BD576A8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5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3E07-762D-4C61-8662-6248DF4193FE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5F60-0C64-45C2-8152-29BD576A8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72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3E07-762D-4C61-8662-6248DF4193FE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5F60-0C64-45C2-8152-29BD576A8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11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3E07-762D-4C61-8662-6248DF4193FE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5F60-0C64-45C2-8152-29BD576A8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131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3E07-762D-4C61-8662-6248DF4193FE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5F60-0C64-45C2-8152-29BD576A8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25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3E07-762D-4C61-8662-6248DF4193FE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5F60-0C64-45C2-8152-29BD576A8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541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43E07-762D-4C61-8662-6248DF4193FE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45F60-0C64-45C2-8152-29BD576A8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97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3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45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4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9.png"/><Relationship Id="rId18" Type="http://schemas.openxmlformats.org/officeDocument/2006/relationships/image" Target="../media/image54.jpg"/><Relationship Id="rId3" Type="http://schemas.openxmlformats.org/officeDocument/2006/relationships/image" Target="../media/image12.png"/><Relationship Id="rId21" Type="http://schemas.openxmlformats.org/officeDocument/2006/relationships/image" Target="../media/image57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53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10" Type="http://schemas.openxmlformats.org/officeDocument/2006/relationships/image" Target="../media/image19.png"/><Relationship Id="rId19" Type="http://schemas.openxmlformats.org/officeDocument/2006/relationships/image" Target="../media/image55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6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3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5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67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8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7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7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7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75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7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77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7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79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7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80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8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8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.png"/><Relationship Id="rId18" Type="http://schemas.openxmlformats.org/officeDocument/2006/relationships/image" Target="../media/image26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3.jpg"/><Relationship Id="rId10" Type="http://schemas.openxmlformats.org/officeDocument/2006/relationships/image" Target="../media/image19.png"/><Relationship Id="rId19" Type="http://schemas.openxmlformats.org/officeDocument/2006/relationships/image" Target="../media/image27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5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8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8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9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3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3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3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12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37.png"/><Relationship Id="rId10" Type="http://schemas.openxmlformats.org/officeDocument/2006/relationships/image" Target="../media/image20.png"/><Relationship Id="rId19" Type="http://schemas.openxmlformats.org/officeDocument/2006/relationships/image" Target="../media/image4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4228071" y="1576498"/>
            <a:ext cx="4592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 울 림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29198" y="3067071"/>
            <a:ext cx="9538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취향이 같은 좋은 사람들과 취미 생활을 즐겨요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 </a:t>
            </a:r>
            <a:r>
              <a:rPr lang="ko-KR" altLang="en-US" sz="2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렛츠기릿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~!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05273" y="3757425"/>
            <a:ext cx="8487097" cy="941866"/>
            <a:chOff x="1840689" y="3563679"/>
            <a:chExt cx="8487097" cy="94186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0689" y="3605545"/>
              <a:ext cx="900000" cy="90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4874" y="3563679"/>
              <a:ext cx="900000" cy="90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6344" y="3563679"/>
              <a:ext cx="900000" cy="900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7786" y="3563679"/>
              <a:ext cx="900000" cy="900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0356" y="3605545"/>
              <a:ext cx="900000" cy="9000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254" y="3605545"/>
              <a:ext cx="900000" cy="90000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8921" y="3605545"/>
              <a:ext cx="900000" cy="90000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109" y="3584543"/>
              <a:ext cx="900000" cy="9000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426" y="3572157"/>
              <a:ext cx="900000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814" y="3563679"/>
              <a:ext cx="90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653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764284" y="1576651"/>
            <a:ext cx="106634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flipH="1">
            <a:off x="1707255" y="528604"/>
            <a:ext cx="3552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Flow-Chart(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741394"/>
            <a:ext cx="317192" cy="317192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738265"/>
            <a:ext cx="317192" cy="31719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738265"/>
            <a:ext cx="317192" cy="317192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738029"/>
            <a:ext cx="317192" cy="317192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738063"/>
            <a:ext cx="317192" cy="31719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738063"/>
            <a:ext cx="317192" cy="31719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738063"/>
            <a:ext cx="317192" cy="31719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728966"/>
            <a:ext cx="317192" cy="31719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737217"/>
            <a:ext cx="317192" cy="31719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733502"/>
            <a:ext cx="317192" cy="317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7" y="412045"/>
            <a:ext cx="860400" cy="860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910" y="4014996"/>
            <a:ext cx="472983" cy="47298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387542" y="4084244"/>
            <a:ext cx="623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송금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379" y="3271657"/>
            <a:ext cx="504044" cy="504044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9304987" y="3323624"/>
            <a:ext cx="801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길찾기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684" y="4764165"/>
            <a:ext cx="569434" cy="569434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9400366" y="4848827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알람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24967" y="4084244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일정확인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&amp;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관리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128123" y="2360162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게시판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236325" y="3225390"/>
            <a:ext cx="619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채팅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236325" y="4970102"/>
            <a:ext cx="603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쪽지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77826" y="5716518"/>
            <a:ext cx="136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관심사 수정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70746" y="5740318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내정보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628747" y="4284609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모임생성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641185" y="2981512"/>
            <a:ext cx="1016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모임가입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8" name="오른쪽 화살표 127"/>
          <p:cNvSpPr/>
          <p:nvPr/>
        </p:nvSpPr>
        <p:spPr>
          <a:xfrm rot="18855058">
            <a:off x="4078651" y="3461492"/>
            <a:ext cx="334290" cy="9899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오른쪽 화살표 130"/>
          <p:cNvSpPr/>
          <p:nvPr/>
        </p:nvSpPr>
        <p:spPr>
          <a:xfrm rot="2666079">
            <a:off x="4119316" y="4252277"/>
            <a:ext cx="334290" cy="9899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5" name="그룹 144"/>
          <p:cNvGrpSpPr/>
          <p:nvPr/>
        </p:nvGrpSpPr>
        <p:grpSpPr>
          <a:xfrm>
            <a:off x="1760378" y="3308142"/>
            <a:ext cx="2255715" cy="1036241"/>
            <a:chOff x="982548" y="3224706"/>
            <a:chExt cx="2255715" cy="1036241"/>
          </a:xfrm>
        </p:grpSpPr>
        <p:sp>
          <p:nvSpPr>
            <p:cNvPr id="23" name="TextBox 22"/>
            <p:cNvSpPr txBox="1"/>
            <p:nvPr/>
          </p:nvSpPr>
          <p:spPr>
            <a:xfrm>
              <a:off x="1348365" y="3224706"/>
              <a:ext cx="10358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회원가입</a:t>
              </a:r>
              <a:endPara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429948" y="3860837"/>
              <a:ext cx="8114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로그인</a:t>
              </a:r>
              <a:endPara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615977" y="3568284"/>
              <a:ext cx="622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메인</a:t>
              </a:r>
              <a:endPara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32" name="오른쪽 화살표 131"/>
            <p:cNvSpPr/>
            <p:nvPr/>
          </p:nvSpPr>
          <p:spPr>
            <a:xfrm>
              <a:off x="982548" y="3699293"/>
              <a:ext cx="334290" cy="9899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오른쪽 화살표 143"/>
            <p:cNvSpPr/>
            <p:nvPr/>
          </p:nvSpPr>
          <p:spPr>
            <a:xfrm>
              <a:off x="2281365" y="3718844"/>
              <a:ext cx="334290" cy="9899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6" name="오른쪽 화살표 155"/>
          <p:cNvSpPr/>
          <p:nvPr/>
        </p:nvSpPr>
        <p:spPr>
          <a:xfrm rot="19800000">
            <a:off x="8587267" y="3660171"/>
            <a:ext cx="334290" cy="9899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오른쪽 화살표 162"/>
          <p:cNvSpPr/>
          <p:nvPr/>
        </p:nvSpPr>
        <p:spPr>
          <a:xfrm rot="1800000">
            <a:off x="8578965" y="4863084"/>
            <a:ext cx="334290" cy="9899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오른쪽 화살표 163"/>
          <p:cNvSpPr/>
          <p:nvPr/>
        </p:nvSpPr>
        <p:spPr>
          <a:xfrm>
            <a:off x="8587267" y="4262528"/>
            <a:ext cx="334290" cy="9899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오른쪽 화살표 169"/>
          <p:cNvSpPr/>
          <p:nvPr/>
        </p:nvSpPr>
        <p:spPr>
          <a:xfrm>
            <a:off x="5819967" y="3661548"/>
            <a:ext cx="721491" cy="38045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오른쪽 화살표 170"/>
          <p:cNvSpPr/>
          <p:nvPr/>
        </p:nvSpPr>
        <p:spPr>
          <a:xfrm>
            <a:off x="1791905" y="5916573"/>
            <a:ext cx="334290" cy="9899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134971" y="5190272"/>
            <a:ext cx="1846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프로필 사진 수정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258529" y="2019879"/>
            <a:ext cx="2104103" cy="79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sz="3600" b="1" dirty="0" smtClean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&lt;APP&gt;</a:t>
            </a:r>
            <a:endParaRPr lang="ko-KR" altLang="en-US" sz="3600" b="1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70746" y="3618830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40530" y="6242764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탈퇴하기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638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764284" y="1576651"/>
            <a:ext cx="106634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flipH="1">
            <a:off x="1707255" y="528604"/>
            <a:ext cx="58107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Use-Case(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741394"/>
            <a:ext cx="317192" cy="317192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738265"/>
            <a:ext cx="317192" cy="31719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738265"/>
            <a:ext cx="317192" cy="317192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738029"/>
            <a:ext cx="317192" cy="317192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738063"/>
            <a:ext cx="317192" cy="31719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738063"/>
            <a:ext cx="317192" cy="31719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738063"/>
            <a:ext cx="317192" cy="31719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728966"/>
            <a:ext cx="317192" cy="31719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737217"/>
            <a:ext cx="317192" cy="31719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733502"/>
            <a:ext cx="317192" cy="31719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58" y="412044"/>
            <a:ext cx="860400" cy="860400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xmlns="" id="{133E88D8-3BD7-4508-B695-3FCD8DF8AD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038" y="1579780"/>
            <a:ext cx="10687678" cy="52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78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764284" y="1576651"/>
            <a:ext cx="106634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flipH="1">
            <a:off x="1707255" y="528604"/>
            <a:ext cx="6684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Use-Case(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모임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741394"/>
            <a:ext cx="317192" cy="317192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738265"/>
            <a:ext cx="317192" cy="31719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738265"/>
            <a:ext cx="317192" cy="317192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738029"/>
            <a:ext cx="317192" cy="317192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738063"/>
            <a:ext cx="317192" cy="31719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738063"/>
            <a:ext cx="317192" cy="31719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738063"/>
            <a:ext cx="317192" cy="31719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728966"/>
            <a:ext cx="317192" cy="31719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737217"/>
            <a:ext cx="317192" cy="31719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733502"/>
            <a:ext cx="317192" cy="31719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58" y="421569"/>
            <a:ext cx="860400" cy="86040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xmlns="" id="{30EE383A-F7A1-4284-9360-F5037708369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380" y="1579780"/>
            <a:ext cx="10666958" cy="505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52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764284" y="1576651"/>
            <a:ext cx="106634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flipH="1">
            <a:off x="1707255" y="528604"/>
            <a:ext cx="6684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Diagram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741394"/>
            <a:ext cx="317192" cy="317192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738265"/>
            <a:ext cx="317192" cy="31719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738265"/>
            <a:ext cx="317192" cy="317192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738029"/>
            <a:ext cx="317192" cy="317192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738063"/>
            <a:ext cx="317192" cy="31719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738063"/>
            <a:ext cx="317192" cy="31719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738063"/>
            <a:ext cx="317192" cy="31719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728966"/>
            <a:ext cx="317192" cy="31719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737217"/>
            <a:ext cx="317192" cy="31719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733502"/>
            <a:ext cx="317192" cy="31719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58" y="1683685"/>
            <a:ext cx="10666958" cy="497950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20" y="426284"/>
            <a:ext cx="860400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06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764284" y="1576651"/>
            <a:ext cx="106634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flipH="1">
            <a:off x="1707255" y="528604"/>
            <a:ext cx="6385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적용기술</a:t>
            </a: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741394"/>
            <a:ext cx="317192" cy="317192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738265"/>
            <a:ext cx="317192" cy="31719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738265"/>
            <a:ext cx="317192" cy="317192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738029"/>
            <a:ext cx="317192" cy="317192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738063"/>
            <a:ext cx="317192" cy="31719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738063"/>
            <a:ext cx="317192" cy="31719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738063"/>
            <a:ext cx="317192" cy="31719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728966"/>
            <a:ext cx="317192" cy="31719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737217"/>
            <a:ext cx="317192" cy="31719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733502"/>
            <a:ext cx="317192" cy="3171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7" y="412516"/>
            <a:ext cx="860400" cy="860400"/>
          </a:xfrm>
          <a:prstGeom prst="rect">
            <a:avLst/>
          </a:prstGeom>
        </p:spPr>
      </p:pic>
      <p:sp>
        <p:nvSpPr>
          <p:cNvPr id="26" name="한쪽 모서리가 잘린 사각형 25"/>
          <p:cNvSpPr/>
          <p:nvPr/>
        </p:nvSpPr>
        <p:spPr>
          <a:xfrm flipV="1">
            <a:off x="1057275" y="2272586"/>
            <a:ext cx="4908405" cy="4399699"/>
          </a:xfrm>
          <a:prstGeom prst="snip1Rect">
            <a:avLst>
              <a:gd name="adj" fmla="val 1298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057995" y="1726637"/>
            <a:ext cx="4904342" cy="545953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FRONT END</a:t>
            </a:r>
            <a:endParaRPr lang="ko-KR" altLang="en-US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310832" y="1720223"/>
            <a:ext cx="4928668" cy="4945651"/>
            <a:chOff x="257534" y="1800225"/>
            <a:chExt cx="1908001" cy="4945651"/>
          </a:xfrm>
        </p:grpSpPr>
        <p:sp>
          <p:nvSpPr>
            <p:cNvPr id="35" name="한쪽 모서리가 잘린 사각형 34"/>
            <p:cNvSpPr/>
            <p:nvPr/>
          </p:nvSpPr>
          <p:spPr>
            <a:xfrm flipV="1">
              <a:off x="257535" y="2452741"/>
              <a:ext cx="1908000" cy="4293135"/>
            </a:xfrm>
            <a:prstGeom prst="snip1Rect">
              <a:avLst>
                <a:gd name="adj" fmla="val 1298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57534" y="1800225"/>
              <a:ext cx="1906421" cy="5459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BACK END</a:t>
              </a:r>
              <a:endParaRPr lang="ko-KR" altLang="en-US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211260" y="2372739"/>
            <a:ext cx="1602504" cy="746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298430" y="3509573"/>
            <a:ext cx="1492817" cy="41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9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2796757" y="2374115"/>
            <a:ext cx="1501673" cy="788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17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1190087" y="3451260"/>
            <a:ext cx="1716134" cy="4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2" descr="ê´ë ¨ ì´ë¯¸ì§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174512" y="2392259"/>
            <a:ext cx="1683241" cy="770037"/>
          </a:xfrm>
          <a:prstGeom prst="rect">
            <a:avLst/>
          </a:prstGeom>
          <a:noFill/>
        </p:spPr>
      </p:pic>
      <p:pic>
        <p:nvPicPr>
          <p:cNvPr id="44" name="Picture 7">
            <a:extLst>
              <a:ext uri="{FF2B5EF4-FFF2-40B4-BE49-F238E27FC236}">
                <a16:creationId xmlns:a16="http://schemas.microsoft.com/office/drawing/2014/main" xmlns="" id="{25E06386-CD86-4933-944F-EC962008C84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379" y="3379753"/>
            <a:ext cx="1213628" cy="543335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41129"/>
              </p:ext>
            </p:extLst>
          </p:nvPr>
        </p:nvGraphicFramePr>
        <p:xfrm>
          <a:off x="1056997" y="4140544"/>
          <a:ext cx="4908725" cy="2545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234">
                  <a:extLst>
                    <a:ext uri="{9D8B030D-6E8A-4147-A177-3AD203B41FA5}">
                      <a16:colId xmlns:a16="http://schemas.microsoft.com/office/drawing/2014/main" xmlns="" val="3153109505"/>
                    </a:ext>
                  </a:extLst>
                </a:gridCol>
                <a:gridCol w="2976491">
                  <a:extLst>
                    <a:ext uri="{9D8B030D-6E8A-4147-A177-3AD203B41FA5}">
                      <a16:colId xmlns:a16="http://schemas.microsoft.com/office/drawing/2014/main" xmlns="" val="1843903127"/>
                    </a:ext>
                  </a:extLst>
                </a:gridCol>
              </a:tblGrid>
              <a:tr h="4131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보유기술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2360375"/>
                  </a:ext>
                </a:extLst>
              </a:tr>
              <a:tr h="642919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 latinLnBrk="1"/>
                      <a:endParaRPr lang="en-US" altLang="ko-KR" dirty="0" smtClean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언어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개발 툴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Javascript</a:t>
                      </a:r>
                      <a:r>
                        <a:rPr lang="en-US" altLang="ko-KR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Jquery</a:t>
                      </a:r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Ajax,</a:t>
                      </a:r>
                      <a:r>
                        <a:rPr lang="en-US" altLang="ko-KR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JSP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4562492"/>
                  </a:ext>
                </a:extLst>
              </a:tr>
              <a:tr h="5355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HTML/CSS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89458049"/>
                  </a:ext>
                </a:extLst>
              </a:tr>
              <a:tr h="5309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BootStrap</a:t>
                      </a:r>
                      <a:endParaRPr lang="en-US" altLang="ko-KR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5255465"/>
                  </a:ext>
                </a:extLst>
              </a:tr>
              <a:tr h="422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설계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ERD(</a:t>
                      </a:r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MySQL</a:t>
                      </a:r>
                      <a:r>
                        <a:rPr lang="en-US" altLang="ko-KR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23201475"/>
                  </a:ext>
                </a:extLst>
              </a:tr>
            </a:tbl>
          </a:graphicData>
        </a:graphic>
      </p:graphicFrame>
      <p:sp>
        <p:nvSpPr>
          <p:cNvPr id="37" name="한쪽 모서리가 잘린 사각형 25">
            <a:extLst>
              <a:ext uri="{FF2B5EF4-FFF2-40B4-BE49-F238E27FC236}">
                <a16:creationId xmlns:a16="http://schemas.microsoft.com/office/drawing/2014/main" xmlns="" id="{EB7EF051-6FBE-41B0-8521-66B7BF8E4FFB}"/>
              </a:ext>
            </a:extLst>
          </p:cNvPr>
          <p:cNvSpPr/>
          <p:nvPr/>
        </p:nvSpPr>
        <p:spPr>
          <a:xfrm flipV="1">
            <a:off x="6305100" y="2266176"/>
            <a:ext cx="4930319" cy="4500894"/>
          </a:xfrm>
          <a:prstGeom prst="snip1Rect">
            <a:avLst>
              <a:gd name="adj" fmla="val 1298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xmlns="" id="{01CF910C-3FD0-4472-9EA5-DEDCC6818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268010"/>
              </p:ext>
            </p:extLst>
          </p:nvPr>
        </p:nvGraphicFramePr>
        <p:xfrm>
          <a:off x="6307806" y="4134130"/>
          <a:ext cx="4928988" cy="2548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210">
                  <a:extLst>
                    <a:ext uri="{9D8B030D-6E8A-4147-A177-3AD203B41FA5}">
                      <a16:colId xmlns:a16="http://schemas.microsoft.com/office/drawing/2014/main" xmlns="" val="3153109505"/>
                    </a:ext>
                  </a:extLst>
                </a:gridCol>
                <a:gridCol w="2988778">
                  <a:extLst>
                    <a:ext uri="{9D8B030D-6E8A-4147-A177-3AD203B41FA5}">
                      <a16:colId xmlns:a16="http://schemas.microsoft.com/office/drawing/2014/main" xmlns="" val="1843903127"/>
                    </a:ext>
                  </a:extLst>
                </a:gridCol>
              </a:tblGrid>
              <a:tr h="4006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보유기술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2360375"/>
                  </a:ext>
                </a:extLst>
              </a:tr>
              <a:tr h="623402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 latinLnBrk="1"/>
                      <a:endParaRPr lang="en-US" altLang="ko-KR" dirty="0" smtClean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언어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개발 툴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Java/</a:t>
                      </a:r>
                      <a:r>
                        <a:rPr lang="en-US" altLang="ko-KR" dirty="0" err="1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Spring,JUnit</a:t>
                      </a:r>
                      <a:endParaRPr lang="en-US" altLang="ko-KR" dirty="0" smtClean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Android</a:t>
                      </a:r>
                      <a:r>
                        <a:rPr lang="en-US" altLang="ko-KR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studio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4562492"/>
                  </a:ext>
                </a:extLst>
              </a:tr>
              <a:tr h="40062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Mybatis</a:t>
                      </a:r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 Node.js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89458049"/>
                  </a:ext>
                </a:extLst>
              </a:tr>
              <a:tr h="7064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MySQL(Workbench</a:t>
                      </a:r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Apache Tomcat</a:t>
                      </a:r>
                      <a:endParaRPr lang="en-US" altLang="ko-KR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5255465"/>
                  </a:ext>
                </a:extLst>
              </a:tr>
              <a:tr h="400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 타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FireBase</a:t>
                      </a:r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(</a:t>
                      </a:r>
                      <a:r>
                        <a:rPr lang="en-US" altLang="ko-KR" dirty="0" err="1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RealTimeDB</a:t>
                      </a:r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)</a:t>
                      </a:r>
                      <a:endParaRPr lang="ko-KR" altLang="en-US" dirty="0" smtClean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23201475"/>
                  </a:ext>
                </a:extLst>
              </a:tr>
            </a:tbl>
          </a:graphicData>
        </a:graphic>
      </p:graphicFrame>
      <p:pic>
        <p:nvPicPr>
          <p:cNvPr id="38" name="Picture 7">
            <a:extLst>
              <a:ext uri="{FF2B5EF4-FFF2-40B4-BE49-F238E27FC236}">
                <a16:creationId xmlns:a16="http://schemas.microsoft.com/office/drawing/2014/main" xmlns="" id="{10CF8751-B853-4DA9-8F29-9CB089FA9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6491250" y="2406931"/>
            <a:ext cx="1822544" cy="62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xmlns="" id="{00C11AAC-B96E-429D-A7B2-91194E97C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8694321" y="2491666"/>
            <a:ext cx="2350878" cy="447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" name="Picture 10">
            <a:extLst>
              <a:ext uri="{FF2B5EF4-FFF2-40B4-BE49-F238E27FC236}">
                <a16:creationId xmlns:a16="http://schemas.microsoft.com/office/drawing/2014/main" xmlns="" id="{829BEDEB-D76A-4B86-A560-128C7F9F8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6628829" y="3191997"/>
            <a:ext cx="1246536" cy="76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" name="Picture 5">
            <a:extLst>
              <a:ext uri="{FF2B5EF4-FFF2-40B4-BE49-F238E27FC236}">
                <a16:creationId xmlns:a16="http://schemas.microsoft.com/office/drawing/2014/main" xmlns="" id="{5C44463A-61DC-44C6-A53A-D82F4F4AB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9635314" y="3213001"/>
            <a:ext cx="1306009" cy="73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138" y="3046984"/>
            <a:ext cx="974773" cy="97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326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265714" cy="6858000"/>
          </a:xfrm>
          <a:prstGeom prst="rect">
            <a:avLst/>
          </a:prstGeom>
          <a:solidFill>
            <a:schemeClr val="bg1">
              <a:lumMod val="50000"/>
              <a:alpha val="66000"/>
            </a:schemeClr>
          </a:solidFill>
          <a:ln>
            <a:solidFill>
              <a:schemeClr val="bg1">
                <a:lumMod val="50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1479080"/>
            <a:ext cx="7181060" cy="1758253"/>
            <a:chOff x="-9333" y="1498130"/>
            <a:chExt cx="7181060" cy="1758253"/>
          </a:xfrm>
        </p:grpSpPr>
        <p:sp>
          <p:nvSpPr>
            <p:cNvPr id="4" name="직사각형 3"/>
            <p:cNvSpPr/>
            <p:nvPr/>
          </p:nvSpPr>
          <p:spPr>
            <a:xfrm>
              <a:off x="-9333" y="1498130"/>
              <a:ext cx="6550091" cy="1758253"/>
            </a:xfrm>
            <a:prstGeom prst="rect">
              <a:avLst/>
            </a:prstGeom>
            <a:solidFill>
              <a:schemeClr val="accent5">
                <a:lumMod val="5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   </a:t>
              </a:r>
              <a:r>
                <a:rPr lang="ko-KR" altLang="en-US" sz="4000" spc="-15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 기능</a:t>
              </a:r>
              <a:endParaRPr lang="ko-KR" altLang="en-US" sz="40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 useBgFill="1">
          <p:nvSpPr>
            <p:cNvPr id="5" name="직각 삼각형 4"/>
            <p:cNvSpPr/>
            <p:nvPr/>
          </p:nvSpPr>
          <p:spPr>
            <a:xfrm rot="2700000">
              <a:off x="5928455" y="1764952"/>
              <a:ext cx="1243272" cy="1243272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8396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8791" y="1315021"/>
            <a:ext cx="1400174" cy="5547591"/>
          </a:xfrm>
          <a:prstGeom prst="rect">
            <a:avLst/>
          </a:prstGeom>
          <a:solidFill>
            <a:srgbClr val="50B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5BE9091-7C2E-4B74-BC1D-330E681D7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338933"/>
              </p:ext>
            </p:extLst>
          </p:nvPr>
        </p:nvGraphicFramePr>
        <p:xfrm>
          <a:off x="0" y="1315020"/>
          <a:ext cx="12192000" cy="5657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8413">
                  <a:extLst>
                    <a:ext uri="{9D8B030D-6E8A-4147-A177-3AD203B41FA5}">
                      <a16:colId xmlns:a16="http://schemas.microsoft.com/office/drawing/2014/main" xmlns="" val="3589970330"/>
                    </a:ext>
                  </a:extLst>
                </a:gridCol>
                <a:gridCol w="1832741">
                  <a:extLst>
                    <a:ext uri="{9D8B030D-6E8A-4147-A177-3AD203B41FA5}">
                      <a16:colId xmlns:a16="http://schemas.microsoft.com/office/drawing/2014/main" xmlns="" val="3855925730"/>
                    </a:ext>
                  </a:extLst>
                </a:gridCol>
                <a:gridCol w="2525431">
                  <a:extLst>
                    <a:ext uri="{9D8B030D-6E8A-4147-A177-3AD203B41FA5}">
                      <a16:colId xmlns:a16="http://schemas.microsoft.com/office/drawing/2014/main" xmlns="" val="2845809750"/>
                    </a:ext>
                  </a:extLst>
                </a:gridCol>
                <a:gridCol w="3735415">
                  <a:extLst>
                    <a:ext uri="{9D8B030D-6E8A-4147-A177-3AD203B41FA5}">
                      <a16:colId xmlns:a16="http://schemas.microsoft.com/office/drawing/2014/main" xmlns="" val="154478570"/>
                    </a:ext>
                  </a:extLst>
                </a:gridCol>
              </a:tblGrid>
              <a:tr h="493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실행화면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기능구현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주요 코드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9949145"/>
                  </a:ext>
                </a:extLst>
              </a:tr>
              <a:tr h="719766">
                <a:tc row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기능안내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모임목록 </a:t>
                      </a:r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출력</a:t>
                      </a:r>
                      <a:endParaRPr lang="en-US" altLang="ko-KR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37451746"/>
                  </a:ext>
                </a:extLst>
              </a:tr>
              <a:tr h="723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f-ZA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DB </a:t>
                      </a:r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테이블</a:t>
                      </a:r>
                      <a:endParaRPr lang="ko-KR" altLang="ko-KR" sz="1800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f-ZA" altLang="ko-KR" sz="1800" u="none" strike="noStrike" noProof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Gatherings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6876660"/>
                  </a:ext>
                </a:extLst>
              </a:tr>
              <a:tr h="9129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 사용 기술</a:t>
                      </a:r>
                      <a:endParaRPr lang="ko-KR" altLang="ko-KR" sz="1800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800" u="none" strike="noStrike" noProof="0" dirty="0" err="1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JQuery</a:t>
                      </a:r>
                      <a:r>
                        <a:rPr lang="en-US" altLang="ko-KR" sz="1800" u="none" strike="noStrike" noProof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</a:t>
                      </a:r>
                      <a:r>
                        <a:rPr lang="en-US" altLang="ko-KR" sz="1800" u="none" strike="noStrike" baseline="0" noProof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r>
                        <a:rPr lang="en-US" altLang="ko-KR" sz="1800" u="none" strike="noStrike" noProof="0" dirty="0" err="1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myBatis</a:t>
                      </a:r>
                      <a:r>
                        <a:rPr lang="en-US" altLang="ko-KR" sz="1800" u="none" strike="noStrike" noProof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 MVC2</a:t>
                      </a: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4132709"/>
                  </a:ext>
                </a:extLst>
              </a:tr>
              <a:tr h="6503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코드내용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12003582"/>
                  </a:ext>
                </a:extLst>
              </a:tr>
              <a:tr h="21573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DB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에 저장되어있는 모임들의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리스트를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MVC2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패턴을 이용해 화면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출력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143611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7651"/>
            <a:ext cx="4105275" cy="51446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312" y="1838325"/>
            <a:ext cx="3707940" cy="513397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flipH="1">
            <a:off x="1707255" y="297446"/>
            <a:ext cx="6684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주요기능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(WEB)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모임관리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466193"/>
            <a:ext cx="317192" cy="31719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463064"/>
            <a:ext cx="317192" cy="31719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463064"/>
            <a:ext cx="317192" cy="31719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462828"/>
            <a:ext cx="317192" cy="31719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462862"/>
            <a:ext cx="317192" cy="31719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462862"/>
            <a:ext cx="317192" cy="31719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462862"/>
            <a:ext cx="317192" cy="31719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453765"/>
            <a:ext cx="317192" cy="31719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462016"/>
            <a:ext cx="317192" cy="31719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458301"/>
            <a:ext cx="317192" cy="3171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5" y="182632"/>
            <a:ext cx="859458" cy="85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7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8791" y="1315021"/>
            <a:ext cx="1400174" cy="5547591"/>
          </a:xfrm>
          <a:prstGeom prst="rect">
            <a:avLst/>
          </a:prstGeom>
          <a:solidFill>
            <a:srgbClr val="50B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5BE9091-7C2E-4B74-BC1D-330E681D7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55447"/>
              </p:ext>
            </p:extLst>
          </p:nvPr>
        </p:nvGraphicFramePr>
        <p:xfrm>
          <a:off x="0" y="1315020"/>
          <a:ext cx="12192000" cy="554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8413">
                  <a:extLst>
                    <a:ext uri="{9D8B030D-6E8A-4147-A177-3AD203B41FA5}">
                      <a16:colId xmlns:a16="http://schemas.microsoft.com/office/drawing/2014/main" xmlns="" val="3589970330"/>
                    </a:ext>
                  </a:extLst>
                </a:gridCol>
                <a:gridCol w="1832741">
                  <a:extLst>
                    <a:ext uri="{9D8B030D-6E8A-4147-A177-3AD203B41FA5}">
                      <a16:colId xmlns:a16="http://schemas.microsoft.com/office/drawing/2014/main" xmlns="" val="3855925730"/>
                    </a:ext>
                  </a:extLst>
                </a:gridCol>
                <a:gridCol w="2525431">
                  <a:extLst>
                    <a:ext uri="{9D8B030D-6E8A-4147-A177-3AD203B41FA5}">
                      <a16:colId xmlns:a16="http://schemas.microsoft.com/office/drawing/2014/main" xmlns="" val="2845809750"/>
                    </a:ext>
                  </a:extLst>
                </a:gridCol>
                <a:gridCol w="3735415">
                  <a:extLst>
                    <a:ext uri="{9D8B030D-6E8A-4147-A177-3AD203B41FA5}">
                      <a16:colId xmlns:a16="http://schemas.microsoft.com/office/drawing/2014/main" xmlns="" val="154478570"/>
                    </a:ext>
                  </a:extLst>
                </a:gridCol>
              </a:tblGrid>
              <a:tr h="460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실행화면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기능구현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주요 코드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9949145"/>
                  </a:ext>
                </a:extLst>
              </a:tr>
              <a:tr h="697927">
                <a:tc row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기능안내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aseline="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특정 모임의 상세정보 </a:t>
                      </a:r>
                      <a:endParaRPr lang="en-US" altLang="ko-KR" baseline="0" dirty="0" smtClean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출력 </a:t>
                      </a:r>
                      <a:r>
                        <a:rPr lang="ko-KR" altLang="en-US" baseline="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및 수정</a:t>
                      </a:r>
                      <a:endParaRPr lang="en-US" altLang="ko-KR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37451746"/>
                  </a:ext>
                </a:extLst>
              </a:tr>
              <a:tr h="8050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f-ZA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DB </a:t>
                      </a:r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테이블</a:t>
                      </a:r>
                      <a:endParaRPr lang="ko-KR" altLang="ko-KR" sz="1800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f-ZA" altLang="ko-KR" sz="1800" u="none" strike="noStrike" noProof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Gatherings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6876660"/>
                  </a:ext>
                </a:extLst>
              </a:tr>
              <a:tr h="9756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 사용 기술</a:t>
                      </a:r>
                      <a:endParaRPr lang="ko-KR" altLang="ko-KR" sz="1800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800" u="none" strike="noStrike" noProof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JQuery</a:t>
                      </a:r>
                      <a:r>
                        <a:rPr lang="en-US" altLang="ko-KR" sz="1800" u="none" strike="noStrike" noProof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</a:t>
                      </a:r>
                      <a:r>
                        <a:rPr lang="en-US" altLang="ko-KR" sz="1800" u="none" strike="noStrike" baseline="0" noProof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r>
                        <a:rPr lang="en-US" altLang="ko-KR" sz="1800" u="none" strike="noStrike" noProof="0" dirty="0" err="1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myBatis</a:t>
                      </a:r>
                      <a:r>
                        <a:rPr lang="en-US" altLang="ko-KR" sz="1800" u="none" strike="noStrike" noProof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 MVC2</a:t>
                      </a: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4132709"/>
                  </a:ext>
                </a:extLst>
              </a:tr>
              <a:tr h="5919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코드내용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12003582"/>
                  </a:ext>
                </a:extLst>
              </a:tr>
              <a:tr h="20125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모임의 상세 정보를 화면에 출력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조건식을 통해 관심사 및 지역 출력</a:t>
                      </a:r>
                      <a:endParaRPr lang="en-US" altLang="ko-KR" dirty="0" smtClean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Multipart</a:t>
                      </a:r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를 사용해</a:t>
                      </a:r>
                      <a:r>
                        <a:rPr lang="ko-KR" altLang="en-US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서 </a:t>
                      </a:r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모임 이미지 업로드</a:t>
                      </a:r>
                      <a:endParaRPr lang="en-US" altLang="ko-KR" dirty="0" smtClean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143611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232" y="1800225"/>
            <a:ext cx="3714077" cy="243747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 flipH="1">
            <a:off x="1717114" y="289195"/>
            <a:ext cx="6684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주요기능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WEB)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모임소개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466193"/>
            <a:ext cx="317192" cy="31719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463064"/>
            <a:ext cx="317192" cy="31719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463064"/>
            <a:ext cx="317192" cy="31719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462828"/>
            <a:ext cx="317192" cy="31719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462862"/>
            <a:ext cx="317192" cy="31719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462862"/>
            <a:ext cx="317192" cy="31719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462862"/>
            <a:ext cx="317192" cy="31719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453765"/>
            <a:ext cx="317192" cy="31719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462016"/>
            <a:ext cx="317192" cy="31719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458301"/>
            <a:ext cx="317192" cy="3171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42" y="188803"/>
            <a:ext cx="860400" cy="860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800225"/>
            <a:ext cx="4091006" cy="50577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70233" y="4227595"/>
            <a:ext cx="3714076" cy="263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8791" y="1315021"/>
            <a:ext cx="1400174" cy="5547591"/>
          </a:xfrm>
          <a:prstGeom prst="rect">
            <a:avLst/>
          </a:prstGeom>
          <a:solidFill>
            <a:srgbClr val="50B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5BE9091-7C2E-4B74-BC1D-330E681D7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789388"/>
              </p:ext>
            </p:extLst>
          </p:nvPr>
        </p:nvGraphicFramePr>
        <p:xfrm>
          <a:off x="0" y="1315020"/>
          <a:ext cx="12192000" cy="5542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8413">
                  <a:extLst>
                    <a:ext uri="{9D8B030D-6E8A-4147-A177-3AD203B41FA5}">
                      <a16:colId xmlns:a16="http://schemas.microsoft.com/office/drawing/2014/main" xmlns="" val="3589970330"/>
                    </a:ext>
                  </a:extLst>
                </a:gridCol>
                <a:gridCol w="1832741">
                  <a:extLst>
                    <a:ext uri="{9D8B030D-6E8A-4147-A177-3AD203B41FA5}">
                      <a16:colId xmlns:a16="http://schemas.microsoft.com/office/drawing/2014/main" xmlns="" val="3855925730"/>
                    </a:ext>
                  </a:extLst>
                </a:gridCol>
                <a:gridCol w="2525431">
                  <a:extLst>
                    <a:ext uri="{9D8B030D-6E8A-4147-A177-3AD203B41FA5}">
                      <a16:colId xmlns:a16="http://schemas.microsoft.com/office/drawing/2014/main" xmlns="" val="2845809750"/>
                    </a:ext>
                  </a:extLst>
                </a:gridCol>
                <a:gridCol w="3735415">
                  <a:extLst>
                    <a:ext uri="{9D8B030D-6E8A-4147-A177-3AD203B41FA5}">
                      <a16:colId xmlns:a16="http://schemas.microsoft.com/office/drawing/2014/main" xmlns="" val="154478570"/>
                    </a:ext>
                  </a:extLst>
                </a:gridCol>
              </a:tblGrid>
              <a:tr h="421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실행화면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기능구현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주요 코드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9949145"/>
                  </a:ext>
                </a:extLst>
              </a:tr>
              <a:tr h="427735">
                <a:tc row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기능안내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회원목록 </a:t>
                      </a:r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출력</a:t>
                      </a:r>
                      <a:endParaRPr lang="en-US" altLang="ko-KR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37451746"/>
                  </a:ext>
                </a:extLst>
              </a:tr>
              <a:tr h="738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f-ZA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DB </a:t>
                      </a:r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테이블</a:t>
                      </a:r>
                      <a:endParaRPr lang="ko-KR" altLang="ko-KR" sz="1800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f-ZA" altLang="ko-KR" sz="1800" u="none" strike="noStrike" noProof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Users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6876660"/>
                  </a:ext>
                </a:extLst>
              </a:tr>
              <a:tr h="13710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 사용 기술</a:t>
                      </a:r>
                      <a:endParaRPr lang="ko-KR" altLang="ko-KR" sz="1800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800" u="none" strike="noStrike" noProof="0" dirty="0" err="1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JQuery</a:t>
                      </a:r>
                      <a:r>
                        <a:rPr lang="en-US" altLang="ko-KR" sz="1800" u="none" strike="noStrike" noProof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</a:t>
                      </a:r>
                      <a:r>
                        <a:rPr lang="en-US" altLang="ko-KR" sz="1800" u="none" strike="noStrike" baseline="0" noProof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r>
                        <a:rPr lang="en-US" altLang="ko-KR" sz="1800" u="none" strike="noStrike" noProof="0" dirty="0" err="1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myBatis</a:t>
                      </a:r>
                      <a:r>
                        <a:rPr lang="en-US" altLang="ko-KR" sz="1800" u="none" strike="noStrike" noProof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 MVC2</a:t>
                      </a: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4132709"/>
                  </a:ext>
                </a:extLst>
              </a:tr>
              <a:tr h="738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코드내용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12003582"/>
                  </a:ext>
                </a:extLst>
              </a:tr>
              <a:tr h="18457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DB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에 저장되어있는 회원들의 리스트를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출력 </a:t>
                      </a:r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Search</a:t>
                      </a:r>
                      <a:r>
                        <a:rPr lang="en-US" altLang="ko-KR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기능과 페이지 </a:t>
                      </a:r>
                      <a:r>
                        <a:rPr lang="ko-KR" altLang="en-US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1436117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 flipH="1">
            <a:off x="1707255" y="297446"/>
            <a:ext cx="6684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주요기능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WEB)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회원관리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466193"/>
            <a:ext cx="317192" cy="31719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463064"/>
            <a:ext cx="317192" cy="31719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463064"/>
            <a:ext cx="317192" cy="31719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462828"/>
            <a:ext cx="317192" cy="31719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462862"/>
            <a:ext cx="317192" cy="31719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462862"/>
            <a:ext cx="317192" cy="31719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462862"/>
            <a:ext cx="317192" cy="31719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453765"/>
            <a:ext cx="317192" cy="31719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462016"/>
            <a:ext cx="317192" cy="31719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458301"/>
            <a:ext cx="317192" cy="3171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323DD4F-0697-4245-B2BA-6C9631C678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" y="1757699"/>
            <a:ext cx="4075967" cy="510030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AF760DC-3432-404C-80C3-CBE5EF5C16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59321" y="1757698"/>
            <a:ext cx="3732680" cy="12275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BAF5F49-33D0-4C59-B2A2-3048F58165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59321" y="2913867"/>
            <a:ext cx="3741470" cy="394413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37" y="182161"/>
            <a:ext cx="860400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1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8791" y="1315021"/>
            <a:ext cx="1400174" cy="5547591"/>
          </a:xfrm>
          <a:prstGeom prst="rect">
            <a:avLst/>
          </a:prstGeom>
          <a:solidFill>
            <a:srgbClr val="50B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5BE9091-7C2E-4B74-BC1D-330E681D7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044918"/>
              </p:ext>
            </p:extLst>
          </p:nvPr>
        </p:nvGraphicFramePr>
        <p:xfrm>
          <a:off x="0" y="1315021"/>
          <a:ext cx="12192000" cy="5570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8413">
                  <a:extLst>
                    <a:ext uri="{9D8B030D-6E8A-4147-A177-3AD203B41FA5}">
                      <a16:colId xmlns:a16="http://schemas.microsoft.com/office/drawing/2014/main" xmlns="" val="3589970330"/>
                    </a:ext>
                  </a:extLst>
                </a:gridCol>
                <a:gridCol w="1832741">
                  <a:extLst>
                    <a:ext uri="{9D8B030D-6E8A-4147-A177-3AD203B41FA5}">
                      <a16:colId xmlns:a16="http://schemas.microsoft.com/office/drawing/2014/main" xmlns="" val="3855925730"/>
                    </a:ext>
                  </a:extLst>
                </a:gridCol>
                <a:gridCol w="2525431">
                  <a:extLst>
                    <a:ext uri="{9D8B030D-6E8A-4147-A177-3AD203B41FA5}">
                      <a16:colId xmlns:a16="http://schemas.microsoft.com/office/drawing/2014/main" xmlns="" val="2845809750"/>
                    </a:ext>
                  </a:extLst>
                </a:gridCol>
                <a:gridCol w="3735415">
                  <a:extLst>
                    <a:ext uri="{9D8B030D-6E8A-4147-A177-3AD203B41FA5}">
                      <a16:colId xmlns:a16="http://schemas.microsoft.com/office/drawing/2014/main" xmlns="" val="154478570"/>
                    </a:ext>
                  </a:extLst>
                </a:gridCol>
              </a:tblGrid>
              <a:tr h="406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실행화면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기능구현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주요 코드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9949145"/>
                  </a:ext>
                </a:extLst>
              </a:tr>
              <a:tr h="616977">
                <a:tc row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기능안내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유저의 </a:t>
                      </a:r>
                      <a:r>
                        <a:rPr lang="ko-KR" altLang="en-US" baseline="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상세정보 </a:t>
                      </a:r>
                      <a:endParaRPr lang="en-US" altLang="ko-KR" baseline="0" dirty="0" smtClean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출력 </a:t>
                      </a:r>
                      <a:r>
                        <a:rPr lang="ko-KR" altLang="en-US" baseline="0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및 수정</a:t>
                      </a:r>
                      <a:endParaRPr lang="en-US" altLang="ko-KR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37451746"/>
                  </a:ext>
                </a:extLst>
              </a:tr>
              <a:tr h="7116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f-ZA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DB </a:t>
                      </a:r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테이블</a:t>
                      </a:r>
                      <a:endParaRPr lang="ko-KR" altLang="ko-KR" sz="1800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u="none" strike="noStrike" noProof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Users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6876660"/>
                  </a:ext>
                </a:extLst>
              </a:tr>
              <a:tr h="13216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 사용 기술</a:t>
                      </a:r>
                      <a:endParaRPr lang="ko-KR" altLang="ko-KR" sz="1800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800" u="none" strike="noStrike" noProof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JQuery</a:t>
                      </a:r>
                      <a:r>
                        <a:rPr lang="en-US" altLang="ko-KR" sz="1800" u="none" strike="noStrike" noProof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</a:t>
                      </a:r>
                      <a:r>
                        <a:rPr lang="en-US" altLang="ko-KR" sz="1800" u="none" strike="noStrike" baseline="0" noProof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r>
                        <a:rPr lang="en-US" altLang="ko-KR" sz="1800" u="none" strike="noStrike" noProof="0" dirty="0" err="1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myBatis</a:t>
                      </a:r>
                      <a:r>
                        <a:rPr lang="en-US" altLang="ko-KR" sz="1800" u="none" strike="noStrike" noProof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 MVC2</a:t>
                      </a: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4132709"/>
                  </a:ext>
                </a:extLst>
              </a:tr>
              <a:tr h="7116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코드내용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12003582"/>
                  </a:ext>
                </a:extLst>
              </a:tr>
              <a:tr h="17790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회원의 상세정보 출력 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Search</a:t>
                      </a:r>
                      <a:r>
                        <a:rPr lang="en-US" altLang="ko-KR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기능과 </a:t>
                      </a:r>
                      <a:r>
                        <a:rPr lang="ko-KR" altLang="en-US" baseline="0" dirty="0" err="1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페이징</a:t>
                      </a:r>
                      <a:r>
                        <a:rPr lang="ko-KR" altLang="en-US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기능</a:t>
                      </a:r>
                      <a:endParaRPr lang="en-US" altLang="ko-KR" baseline="0" dirty="0" smtClean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관심사 테이블 출력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1436117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 flipH="1">
            <a:off x="1707255" y="297446"/>
            <a:ext cx="6684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주요기능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WEB)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회원정보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466193"/>
            <a:ext cx="317192" cy="31719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463064"/>
            <a:ext cx="317192" cy="31719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463064"/>
            <a:ext cx="317192" cy="31719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462828"/>
            <a:ext cx="317192" cy="31719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462862"/>
            <a:ext cx="317192" cy="31719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462862"/>
            <a:ext cx="317192" cy="31719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462862"/>
            <a:ext cx="317192" cy="31719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453765"/>
            <a:ext cx="317192" cy="31719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462016"/>
            <a:ext cx="317192" cy="31719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458301"/>
            <a:ext cx="317192" cy="31719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A8B535A-07EF-452B-A870-44B45D7AEA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757476"/>
            <a:ext cx="4070555" cy="51005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DF7B1E3-B21F-4F77-822B-E02F954EF7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66044" y="1757475"/>
            <a:ext cx="3725956" cy="512824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1" y="188803"/>
            <a:ext cx="860400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5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265714" cy="6858000"/>
          </a:xfrm>
          <a:prstGeom prst="rect">
            <a:avLst/>
          </a:prstGeom>
          <a:solidFill>
            <a:schemeClr val="bg1">
              <a:lumMod val="50000"/>
              <a:alpha val="66000"/>
            </a:schemeClr>
          </a:solidFill>
          <a:ln>
            <a:solidFill>
              <a:schemeClr val="bg1">
                <a:lumMod val="50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9333" y="1498130"/>
            <a:ext cx="7181060" cy="1758253"/>
            <a:chOff x="-9333" y="1498130"/>
            <a:chExt cx="7181060" cy="1758253"/>
          </a:xfrm>
        </p:grpSpPr>
        <p:sp>
          <p:nvSpPr>
            <p:cNvPr id="4" name="직사각형 3"/>
            <p:cNvSpPr/>
            <p:nvPr/>
          </p:nvSpPr>
          <p:spPr>
            <a:xfrm>
              <a:off x="-9333" y="1498130"/>
              <a:ext cx="6550091" cy="1758253"/>
            </a:xfrm>
            <a:prstGeom prst="rect">
              <a:avLst/>
            </a:prstGeom>
            <a:solidFill>
              <a:schemeClr val="accent5">
                <a:lumMod val="5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 useBgFill="1">
          <p:nvSpPr>
            <p:cNvPr id="5" name="직각 삼각형 4"/>
            <p:cNvSpPr/>
            <p:nvPr/>
          </p:nvSpPr>
          <p:spPr>
            <a:xfrm rot="2700000">
              <a:off x="5928455" y="1764952"/>
              <a:ext cx="1243272" cy="1243272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731838" y="2055794"/>
            <a:ext cx="51133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 차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0441" y="726470"/>
            <a:ext cx="297549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팀원소개</a:t>
            </a:r>
            <a:endParaRPr lang="en-US" altLang="ko-KR" sz="28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기획의도</a:t>
            </a:r>
            <a:endParaRPr lang="en-US" altLang="ko-KR" sz="28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개발일정</a:t>
            </a:r>
            <a:endParaRPr lang="en-US" altLang="ko-KR" sz="28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28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프로그램 설계</a:t>
            </a:r>
            <a:endParaRPr lang="en-US" altLang="ko-KR" sz="2800" dirty="0" smtClean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적용기술</a:t>
            </a:r>
            <a:endParaRPr lang="en-US" altLang="ko-KR" sz="28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주요기능</a:t>
            </a:r>
            <a:endParaRPr lang="en-US" altLang="ko-KR" sz="2800" dirty="0" smtClean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7. 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시연</a:t>
            </a:r>
            <a:endParaRPr lang="en-US" altLang="ko-KR" sz="28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8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sz="28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개발후기</a:t>
            </a:r>
            <a:r>
              <a:rPr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배운점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9. Q&amp;A</a:t>
            </a:r>
            <a:endParaRPr lang="en-US" altLang="ko-KR" sz="28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2269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8791" y="1315021"/>
            <a:ext cx="1400174" cy="5547591"/>
          </a:xfrm>
          <a:prstGeom prst="rect">
            <a:avLst/>
          </a:prstGeom>
          <a:solidFill>
            <a:srgbClr val="50B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5BE9091-7C2E-4B74-BC1D-330E681D7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945618"/>
              </p:ext>
            </p:extLst>
          </p:nvPr>
        </p:nvGraphicFramePr>
        <p:xfrm>
          <a:off x="0" y="1315020"/>
          <a:ext cx="12180163" cy="5542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224">
                  <a:extLst>
                    <a:ext uri="{9D8B030D-6E8A-4147-A177-3AD203B41FA5}">
                      <a16:colId xmlns:a16="http://schemas.microsoft.com/office/drawing/2014/main" xmlns="" val="3589970330"/>
                    </a:ext>
                  </a:extLst>
                </a:gridCol>
                <a:gridCol w="2088776">
                  <a:extLst>
                    <a:ext uri="{9D8B030D-6E8A-4147-A177-3AD203B41FA5}">
                      <a16:colId xmlns:a16="http://schemas.microsoft.com/office/drawing/2014/main" xmlns="" val="3855925730"/>
                    </a:ext>
                  </a:extLst>
                </a:gridCol>
                <a:gridCol w="3737499">
                  <a:extLst>
                    <a:ext uri="{9D8B030D-6E8A-4147-A177-3AD203B41FA5}">
                      <a16:colId xmlns:a16="http://schemas.microsoft.com/office/drawing/2014/main" xmlns="" val="2845809750"/>
                    </a:ext>
                  </a:extLst>
                </a:gridCol>
                <a:gridCol w="3870664">
                  <a:extLst>
                    <a:ext uri="{9D8B030D-6E8A-4147-A177-3AD203B41FA5}">
                      <a16:colId xmlns:a16="http://schemas.microsoft.com/office/drawing/2014/main" xmlns="" val="154478570"/>
                    </a:ext>
                  </a:extLst>
                </a:gridCol>
              </a:tblGrid>
              <a:tr h="447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실행화면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기능구현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주요 코드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9949145"/>
                  </a:ext>
                </a:extLst>
              </a:tr>
              <a:tr h="822571">
                <a:tc row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기능안내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모임가입을 통한 모임 활동</a:t>
                      </a:r>
                      <a:endParaRPr lang="en-US" altLang="ko-KR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37451746"/>
                  </a:ext>
                </a:extLst>
              </a:tr>
              <a:tr h="79626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f-ZA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DB </a:t>
                      </a:r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테이블</a:t>
                      </a:r>
                      <a:endParaRPr lang="ko-KR" altLang="ko-KR" sz="1800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f-ZA" altLang="ko-KR" sz="1800" u="none" strike="noStrike" noProof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Gatherings, Users,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f-ZA" altLang="ko-KR" sz="1800" u="none" strike="noStrike" noProof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User_gatherings</a:t>
                      </a:r>
                      <a:endParaRPr lang="af-ZA" altLang="ko-KR" sz="1800" u="none" strike="noStrike" noProof="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6876660"/>
                  </a:ext>
                </a:extLst>
              </a:tr>
              <a:tr h="7334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 사용 기술</a:t>
                      </a:r>
                      <a:endParaRPr lang="ko-KR" altLang="ko-KR" sz="1800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800" u="none" strike="noStrike" noProof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Node JS, MySQL, Retrofit</a:t>
                      </a:r>
                      <a:endParaRPr lang="en-US" altLang="ko-KR" sz="1800" u="none" strike="noStrike" noProof="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4132709"/>
                  </a:ext>
                </a:extLst>
              </a:tr>
              <a:tr h="7836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코드내용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12003582"/>
                  </a:ext>
                </a:extLst>
              </a:tr>
              <a:tr h="19592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DB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내 유저 아이디 값 비교 후 가입 확인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가입 여부에 따라 모임활동 권한 부여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143611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FB48FB6-5783-401B-A6A3-BDE30CC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849" y="1771650"/>
            <a:ext cx="3855313" cy="50863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 flipH="1">
            <a:off x="1717114" y="297446"/>
            <a:ext cx="6684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주요기능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(APP)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모임가입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466193"/>
            <a:ext cx="317192" cy="3171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463064"/>
            <a:ext cx="317192" cy="3171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463064"/>
            <a:ext cx="317192" cy="3171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462828"/>
            <a:ext cx="317192" cy="3171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462862"/>
            <a:ext cx="317192" cy="3171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462862"/>
            <a:ext cx="317192" cy="31719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462862"/>
            <a:ext cx="317192" cy="317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453765"/>
            <a:ext cx="317192" cy="3171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462016"/>
            <a:ext cx="317192" cy="31719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458301"/>
            <a:ext cx="317192" cy="31719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85" y="188803"/>
            <a:ext cx="860400" cy="860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0" y="1771650"/>
            <a:ext cx="23400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2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8791" y="1315021"/>
            <a:ext cx="1400174" cy="5547591"/>
          </a:xfrm>
          <a:prstGeom prst="rect">
            <a:avLst/>
          </a:prstGeom>
          <a:solidFill>
            <a:srgbClr val="50B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5BE9091-7C2E-4B74-BC1D-330E681D7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70642"/>
              </p:ext>
            </p:extLst>
          </p:nvPr>
        </p:nvGraphicFramePr>
        <p:xfrm>
          <a:off x="0" y="1315020"/>
          <a:ext cx="12180163" cy="5661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259">
                  <a:extLst>
                    <a:ext uri="{9D8B030D-6E8A-4147-A177-3AD203B41FA5}">
                      <a16:colId xmlns:a16="http://schemas.microsoft.com/office/drawing/2014/main" xmlns="" val="3589970330"/>
                    </a:ext>
                  </a:extLst>
                </a:gridCol>
                <a:gridCol w="2097741">
                  <a:extLst>
                    <a:ext uri="{9D8B030D-6E8A-4147-A177-3AD203B41FA5}">
                      <a16:colId xmlns:a16="http://schemas.microsoft.com/office/drawing/2014/main" xmlns="" val="3855925730"/>
                    </a:ext>
                  </a:extLst>
                </a:gridCol>
                <a:gridCol w="3737499">
                  <a:extLst>
                    <a:ext uri="{9D8B030D-6E8A-4147-A177-3AD203B41FA5}">
                      <a16:colId xmlns:a16="http://schemas.microsoft.com/office/drawing/2014/main" xmlns="" val="2845809750"/>
                    </a:ext>
                  </a:extLst>
                </a:gridCol>
                <a:gridCol w="3870664">
                  <a:extLst>
                    <a:ext uri="{9D8B030D-6E8A-4147-A177-3AD203B41FA5}">
                      <a16:colId xmlns:a16="http://schemas.microsoft.com/office/drawing/2014/main" xmlns="" val="154478570"/>
                    </a:ext>
                  </a:extLst>
                </a:gridCol>
              </a:tblGrid>
              <a:tr h="447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실행화면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기능구현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주요 코드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9949145"/>
                  </a:ext>
                </a:extLst>
              </a:tr>
              <a:tr h="822571">
                <a:tc row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기능안내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게시판 </a:t>
                      </a:r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출력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37451746"/>
                  </a:ext>
                </a:extLst>
              </a:tr>
              <a:tr h="79626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f-ZA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DB </a:t>
                      </a:r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테이블</a:t>
                      </a:r>
                      <a:endParaRPr lang="ko-KR" altLang="ko-KR" sz="1800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800" u="none" strike="noStrike" noProof="0" dirty="0" err="1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U</a:t>
                      </a:r>
                      <a:r>
                        <a:rPr lang="en-US" altLang="ko-KR" sz="1800" u="none" strike="noStrike" noProof="0" dirty="0" err="1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sers,gathering_all_boards</a:t>
                      </a:r>
                      <a:r>
                        <a:rPr lang="en-US" altLang="ko-KR" sz="1800" u="none" strike="noStrike" noProof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</a:t>
                      </a:r>
                    </a:p>
                    <a:p>
                      <a:pPr lvl="0" algn="l">
                        <a:buNone/>
                      </a:pPr>
                      <a:r>
                        <a:rPr lang="en-US" altLang="ko-KR" sz="1800" u="none" strike="noStrike" noProof="0" dirty="0" err="1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Gathering_noti_boards</a:t>
                      </a:r>
                      <a:r>
                        <a:rPr lang="en-US" altLang="ko-KR" sz="1800" u="none" strike="noStrike" noProof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</a:t>
                      </a:r>
                    </a:p>
                    <a:p>
                      <a:pPr lvl="0" algn="l">
                        <a:buNone/>
                      </a:pPr>
                      <a:r>
                        <a:rPr lang="en-US" altLang="ko-KR" sz="1800" u="none" strike="noStrike" noProof="0" dirty="0" err="1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Gathering_board_types</a:t>
                      </a:r>
                      <a:endParaRPr lang="en-US" altLang="ko-KR" sz="1800" u="none" strike="noStrike" noProof="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6876660"/>
                  </a:ext>
                </a:extLst>
              </a:tr>
              <a:tr h="7334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 사용 기술</a:t>
                      </a:r>
                      <a:endParaRPr lang="ko-KR" altLang="ko-KR" sz="1800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800" u="none" strike="noStrike" noProof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Node.js, MySQL</a:t>
                      </a:r>
                      <a:endParaRPr lang="en-US" altLang="ko-KR" sz="1800" u="none" strike="noStrike" noProof="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4132709"/>
                  </a:ext>
                </a:extLst>
              </a:tr>
              <a:tr h="7836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코드내용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12003582"/>
                  </a:ext>
                </a:extLst>
              </a:tr>
              <a:tr h="19592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Spinner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를 통해 검색 조건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전체보기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공지사항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가입인사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모임후기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)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리스트 출력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1436117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466193"/>
            <a:ext cx="317192" cy="3171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463064"/>
            <a:ext cx="317192" cy="3171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463064"/>
            <a:ext cx="317192" cy="3171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462828"/>
            <a:ext cx="317192" cy="3171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462862"/>
            <a:ext cx="317192" cy="3171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462862"/>
            <a:ext cx="317192" cy="31719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462862"/>
            <a:ext cx="317192" cy="317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453765"/>
            <a:ext cx="317192" cy="3171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462016"/>
            <a:ext cx="317192" cy="31719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458301"/>
            <a:ext cx="317192" cy="31719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 flipH="1">
            <a:off x="1664314" y="297446"/>
            <a:ext cx="6684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주요기능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APP)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게시판 리스트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6" y="182161"/>
            <a:ext cx="860400" cy="860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0" y="1790700"/>
            <a:ext cx="2340000" cy="5185436"/>
          </a:xfrm>
          <a:prstGeom prst="rect">
            <a:avLst/>
          </a:prstGeom>
        </p:spPr>
      </p:pic>
      <p:pic>
        <p:nvPicPr>
          <p:cNvPr id="27" name="Picture 7">
            <a:extLst>
              <a:ext uri="{FF2B5EF4-FFF2-40B4-BE49-F238E27FC236}">
                <a16:creationId xmlns:a16="http://schemas.microsoft.com/office/drawing/2014/main" xmlns="" id="{257ACED2-D767-4CAC-A8ED-5F47541F39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248" y="1781175"/>
            <a:ext cx="3860916" cy="51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8791" y="1315021"/>
            <a:ext cx="1400174" cy="5547591"/>
          </a:xfrm>
          <a:prstGeom prst="rect">
            <a:avLst/>
          </a:prstGeom>
          <a:solidFill>
            <a:srgbClr val="50B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5BE9091-7C2E-4B74-BC1D-330E681D7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19664"/>
              </p:ext>
            </p:extLst>
          </p:nvPr>
        </p:nvGraphicFramePr>
        <p:xfrm>
          <a:off x="0" y="1315018"/>
          <a:ext cx="12180163" cy="5542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224">
                  <a:extLst>
                    <a:ext uri="{9D8B030D-6E8A-4147-A177-3AD203B41FA5}">
                      <a16:colId xmlns:a16="http://schemas.microsoft.com/office/drawing/2014/main" xmlns="" val="3589970330"/>
                    </a:ext>
                  </a:extLst>
                </a:gridCol>
                <a:gridCol w="2088776">
                  <a:extLst>
                    <a:ext uri="{9D8B030D-6E8A-4147-A177-3AD203B41FA5}">
                      <a16:colId xmlns:a16="http://schemas.microsoft.com/office/drawing/2014/main" xmlns="" val="3855925730"/>
                    </a:ext>
                  </a:extLst>
                </a:gridCol>
                <a:gridCol w="3737499">
                  <a:extLst>
                    <a:ext uri="{9D8B030D-6E8A-4147-A177-3AD203B41FA5}">
                      <a16:colId xmlns:a16="http://schemas.microsoft.com/office/drawing/2014/main" xmlns="" val="2845809750"/>
                    </a:ext>
                  </a:extLst>
                </a:gridCol>
                <a:gridCol w="3870664">
                  <a:extLst>
                    <a:ext uri="{9D8B030D-6E8A-4147-A177-3AD203B41FA5}">
                      <a16:colId xmlns:a16="http://schemas.microsoft.com/office/drawing/2014/main" xmlns="" val="154478570"/>
                    </a:ext>
                  </a:extLst>
                </a:gridCol>
              </a:tblGrid>
              <a:tr h="522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실행화면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기능구현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주요 코드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9949145"/>
                  </a:ext>
                </a:extLst>
              </a:tr>
              <a:tr h="960557">
                <a:tc row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기능안내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모임</a:t>
                      </a:r>
                      <a:r>
                        <a:rPr lang="ko-KR" altLang="en-US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멤버</a:t>
                      </a:r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들과의 실시간 채팅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37451746"/>
                  </a:ext>
                </a:extLst>
              </a:tr>
              <a:tr h="8564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 사용 기술</a:t>
                      </a:r>
                      <a:endParaRPr lang="ko-KR" altLang="ko-KR" sz="1800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800" u="none" strike="noStrike" noProof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r>
                        <a:rPr lang="en-US" altLang="ko-KR" sz="1800" u="none" strike="noStrike" noProof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Firebase</a:t>
                      </a:r>
                      <a:r>
                        <a:rPr lang="en-US" altLang="ko-KR" sz="1800" u="none" strike="noStrike" baseline="0" noProof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r>
                        <a:rPr lang="en-US" altLang="ko-KR" sz="1800" u="none" strike="noStrike" baseline="0" noProof="0" dirty="0" err="1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RealtimeDB</a:t>
                      </a:r>
                      <a:endParaRPr lang="en-US" altLang="ko-KR" sz="1800" u="none" strike="noStrike" noProof="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4132709"/>
                  </a:ext>
                </a:extLst>
              </a:tr>
              <a:tr h="91514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코드내용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12003582"/>
                  </a:ext>
                </a:extLst>
              </a:tr>
              <a:tr h="228787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Firebase Real Time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DataBase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에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내용을 저장 후 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채팅창에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출력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1436117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466193"/>
            <a:ext cx="317192" cy="3171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463064"/>
            <a:ext cx="317192" cy="3171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463064"/>
            <a:ext cx="317192" cy="3171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462828"/>
            <a:ext cx="317192" cy="3171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462862"/>
            <a:ext cx="317192" cy="3171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462862"/>
            <a:ext cx="317192" cy="31719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462862"/>
            <a:ext cx="317192" cy="317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453765"/>
            <a:ext cx="317192" cy="3171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462016"/>
            <a:ext cx="317192" cy="31719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458301"/>
            <a:ext cx="317192" cy="31719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flipH="1">
            <a:off x="1707255" y="297446"/>
            <a:ext cx="6684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주요기능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APP)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채팅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69" y="182161"/>
            <a:ext cx="860400" cy="860400"/>
          </a:xfrm>
          <a:prstGeom prst="rect">
            <a:avLst/>
          </a:prstGeom>
        </p:spPr>
      </p:pic>
      <p:pic>
        <p:nvPicPr>
          <p:cNvPr id="22" name="Picture 7">
            <a:extLst>
              <a:ext uri="{FF2B5EF4-FFF2-40B4-BE49-F238E27FC236}">
                <a16:creationId xmlns:a16="http://schemas.microsoft.com/office/drawing/2014/main" xmlns="" id="{F99C1AA2-D815-44F9-942F-563718DF3F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247" y="1847850"/>
            <a:ext cx="3872753" cy="501014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" y="1845379"/>
            <a:ext cx="2340000" cy="50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5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8791" y="1315021"/>
            <a:ext cx="1400174" cy="5547591"/>
          </a:xfrm>
          <a:prstGeom prst="rect">
            <a:avLst/>
          </a:prstGeom>
          <a:solidFill>
            <a:srgbClr val="50B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5BE9091-7C2E-4B74-BC1D-330E681D7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207390"/>
              </p:ext>
            </p:extLst>
          </p:nvPr>
        </p:nvGraphicFramePr>
        <p:xfrm>
          <a:off x="0" y="1315020"/>
          <a:ext cx="12180163" cy="554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2188">
                  <a:extLst>
                    <a:ext uri="{9D8B030D-6E8A-4147-A177-3AD203B41FA5}">
                      <a16:colId xmlns:a16="http://schemas.microsoft.com/office/drawing/2014/main" xmlns="" val="3589970330"/>
                    </a:ext>
                  </a:extLst>
                </a:gridCol>
                <a:gridCol w="2079812">
                  <a:extLst>
                    <a:ext uri="{9D8B030D-6E8A-4147-A177-3AD203B41FA5}">
                      <a16:colId xmlns:a16="http://schemas.microsoft.com/office/drawing/2014/main" xmlns="" val="3855925730"/>
                    </a:ext>
                  </a:extLst>
                </a:gridCol>
                <a:gridCol w="3737499">
                  <a:extLst>
                    <a:ext uri="{9D8B030D-6E8A-4147-A177-3AD203B41FA5}">
                      <a16:colId xmlns:a16="http://schemas.microsoft.com/office/drawing/2014/main" xmlns="" val="2845809750"/>
                    </a:ext>
                  </a:extLst>
                </a:gridCol>
                <a:gridCol w="3870664">
                  <a:extLst>
                    <a:ext uri="{9D8B030D-6E8A-4147-A177-3AD203B41FA5}">
                      <a16:colId xmlns:a16="http://schemas.microsoft.com/office/drawing/2014/main" xmlns="" val="154478570"/>
                    </a:ext>
                  </a:extLst>
                </a:gridCol>
              </a:tblGrid>
              <a:tr h="522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실행화면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기능구현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주요 코드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9949145"/>
                  </a:ext>
                </a:extLst>
              </a:tr>
              <a:tr h="960558">
                <a:tc row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기능안내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모임장소를 길찾기</a:t>
                      </a:r>
                      <a:r>
                        <a:rPr lang="en-US" altLang="ko-KR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카카오맵</a:t>
                      </a:r>
                      <a:r>
                        <a:rPr lang="en-US" altLang="ko-KR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37451746"/>
                  </a:ext>
                </a:extLst>
              </a:tr>
              <a:tr h="8564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 사용 기술</a:t>
                      </a:r>
                      <a:endParaRPr lang="ko-KR" altLang="ko-KR" sz="1800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smtClean="0">
                          <a:solidFill>
                            <a:schemeClr val="dk1"/>
                          </a:solidFill>
                          <a:effectLst/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+mn-cs"/>
                        </a:rPr>
                        <a:t>URL </a:t>
                      </a:r>
                      <a:r>
                        <a:rPr lang="en-US" altLang="ko-KR" sz="1800" b="0" i="0" kern="1200" smtClean="0">
                          <a:solidFill>
                            <a:schemeClr val="dk1"/>
                          </a:solidFill>
                          <a:effectLst/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+mn-cs"/>
                        </a:rPr>
                        <a:t>SCHEME, 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+mn-cs"/>
                        </a:rPr>
                        <a:t>Geocoder,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+mn-cs"/>
                        </a:rPr>
                        <a:t>LocationManager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4132709"/>
                  </a:ext>
                </a:extLst>
              </a:tr>
              <a:tr h="91514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코드내용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12003582"/>
                  </a:ext>
                </a:extLst>
              </a:tr>
              <a:tr h="228787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+mn-cs"/>
                        </a:rPr>
                        <a:t>LocationManager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+mn-cs"/>
                        </a:rPr>
                        <a:t>를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+mn-cs"/>
                        </a:rPr>
                        <a:t>이용 현재위치의 위도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+mn-cs"/>
                        </a:rPr>
                        <a:t>경도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+mn-cs"/>
                        </a:rPr>
                        <a:t>값과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effectLst/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+mn-cs"/>
                        </a:rPr>
                        <a:t>Geocoder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+mn-cs"/>
                        </a:rPr>
                        <a:t>를 이용해 목적지의 위도 경도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+mn-cs"/>
                        </a:rPr>
                        <a:t>값으로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effectLst/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+mn-cs"/>
                        </a:rPr>
                        <a:t>카카오맵을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+mn-cs"/>
                        </a:rPr>
                        <a:t> 연동한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  <a:cs typeface="+mn-cs"/>
                        </a:rPr>
                        <a:t>길찾기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effectLst/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1436117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466193"/>
            <a:ext cx="317192" cy="3171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463064"/>
            <a:ext cx="317192" cy="3171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463064"/>
            <a:ext cx="317192" cy="3171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462828"/>
            <a:ext cx="317192" cy="3171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462862"/>
            <a:ext cx="317192" cy="3171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462862"/>
            <a:ext cx="317192" cy="31719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462862"/>
            <a:ext cx="317192" cy="317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453765"/>
            <a:ext cx="317192" cy="3171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462016"/>
            <a:ext cx="317192" cy="31719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458301"/>
            <a:ext cx="317192" cy="31719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flipH="1">
            <a:off x="1707255" y="297446"/>
            <a:ext cx="6684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주요기능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APP)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길찾기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xmlns="" id="{227FCC63-066E-4047-9CE0-AEF7F1AE60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81" y="1866900"/>
            <a:ext cx="3881719" cy="499109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" y="1866900"/>
            <a:ext cx="2340000" cy="49910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04" y="177550"/>
            <a:ext cx="860400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0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8791" y="1315021"/>
            <a:ext cx="1400174" cy="5547591"/>
          </a:xfrm>
          <a:prstGeom prst="rect">
            <a:avLst/>
          </a:prstGeom>
          <a:solidFill>
            <a:srgbClr val="50B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5BE9091-7C2E-4B74-BC1D-330E681D7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409630"/>
              </p:ext>
            </p:extLst>
          </p:nvPr>
        </p:nvGraphicFramePr>
        <p:xfrm>
          <a:off x="0" y="1315020"/>
          <a:ext cx="12180163" cy="5542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2188">
                  <a:extLst>
                    <a:ext uri="{9D8B030D-6E8A-4147-A177-3AD203B41FA5}">
                      <a16:colId xmlns:a16="http://schemas.microsoft.com/office/drawing/2014/main" xmlns="" val="3589970330"/>
                    </a:ext>
                  </a:extLst>
                </a:gridCol>
                <a:gridCol w="2079812">
                  <a:extLst>
                    <a:ext uri="{9D8B030D-6E8A-4147-A177-3AD203B41FA5}">
                      <a16:colId xmlns:a16="http://schemas.microsoft.com/office/drawing/2014/main" xmlns="" val="3855925730"/>
                    </a:ext>
                  </a:extLst>
                </a:gridCol>
                <a:gridCol w="3737499">
                  <a:extLst>
                    <a:ext uri="{9D8B030D-6E8A-4147-A177-3AD203B41FA5}">
                      <a16:colId xmlns:a16="http://schemas.microsoft.com/office/drawing/2014/main" xmlns="" val="2845809750"/>
                    </a:ext>
                  </a:extLst>
                </a:gridCol>
                <a:gridCol w="3870664">
                  <a:extLst>
                    <a:ext uri="{9D8B030D-6E8A-4147-A177-3AD203B41FA5}">
                      <a16:colId xmlns:a16="http://schemas.microsoft.com/office/drawing/2014/main" xmlns="" val="154478570"/>
                    </a:ext>
                  </a:extLst>
                </a:gridCol>
              </a:tblGrid>
              <a:tr h="447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실행화면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기능구현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주요 코드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9949145"/>
                  </a:ext>
                </a:extLst>
              </a:tr>
              <a:tr h="822571">
                <a:tc row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기능안내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참가할 일정의 회비 송금</a:t>
                      </a:r>
                      <a:endParaRPr lang="en-US" altLang="ko-KR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37451746"/>
                  </a:ext>
                </a:extLst>
              </a:tr>
              <a:tr h="79626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f-ZA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DB </a:t>
                      </a:r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테이블</a:t>
                      </a:r>
                      <a:endParaRPr lang="ko-KR" altLang="ko-KR" sz="1800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f-ZA" altLang="ko-KR" sz="1800" u="none" strike="noStrike" noProof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R</a:t>
                      </a:r>
                      <a:r>
                        <a:rPr lang="af-ZA" altLang="ko-KR" sz="1800" u="none" strike="noStrike" noProof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emit_bank_types</a:t>
                      </a:r>
                      <a:endParaRPr lang="af-ZA" altLang="ko-KR" sz="1800" u="none" strike="noStrike" noProof="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6876660"/>
                  </a:ext>
                </a:extLst>
              </a:tr>
              <a:tr h="7334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 사용 기술</a:t>
                      </a:r>
                      <a:endParaRPr lang="ko-KR" altLang="ko-KR" sz="1800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800" u="none" strike="noStrike" noProof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Toss</a:t>
                      </a:r>
                      <a:r>
                        <a:rPr lang="ko-KR" altLang="en-US" sz="1800" u="none" strike="noStrike" noProof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r>
                        <a:rPr lang="en-US" altLang="ko-KR" sz="1800" u="none" strike="noStrike" noProof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API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4132709"/>
                  </a:ext>
                </a:extLst>
              </a:tr>
              <a:tr h="7836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코드내용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12003582"/>
                  </a:ext>
                </a:extLst>
              </a:tr>
              <a:tr h="19592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저장된 은행이름과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계좌번호를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가지고 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TOSS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어플을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연동하여 송금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1436117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466193"/>
            <a:ext cx="317192" cy="3171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463064"/>
            <a:ext cx="317192" cy="3171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463064"/>
            <a:ext cx="317192" cy="3171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462828"/>
            <a:ext cx="317192" cy="3171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462862"/>
            <a:ext cx="317192" cy="3171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462862"/>
            <a:ext cx="317192" cy="31719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462862"/>
            <a:ext cx="317192" cy="317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453765"/>
            <a:ext cx="317192" cy="3171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462016"/>
            <a:ext cx="317192" cy="31719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458301"/>
            <a:ext cx="317192" cy="31719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flipH="1">
            <a:off x="1717114" y="289195"/>
            <a:ext cx="6684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주요기능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APP)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송금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58" y="190412"/>
            <a:ext cx="860400" cy="860400"/>
          </a:xfrm>
          <a:prstGeom prst="rect">
            <a:avLst/>
          </a:prstGeom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xmlns="" id="{F8C0CBD0-6FD4-4C1A-9FF9-14E3E3F5A8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246" y="1790700"/>
            <a:ext cx="3881545" cy="506729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1781175"/>
            <a:ext cx="2340000" cy="5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0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8791" y="1315021"/>
            <a:ext cx="1400174" cy="5547591"/>
          </a:xfrm>
          <a:prstGeom prst="rect">
            <a:avLst/>
          </a:prstGeom>
          <a:solidFill>
            <a:srgbClr val="50B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5BE9091-7C2E-4B74-BC1D-330E681D7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272460"/>
              </p:ext>
            </p:extLst>
          </p:nvPr>
        </p:nvGraphicFramePr>
        <p:xfrm>
          <a:off x="0" y="1315020"/>
          <a:ext cx="12180163" cy="5763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756">
                  <a:extLst>
                    <a:ext uri="{9D8B030D-6E8A-4147-A177-3AD203B41FA5}">
                      <a16:colId xmlns:a16="http://schemas.microsoft.com/office/drawing/2014/main" xmlns="" val="3589970330"/>
                    </a:ext>
                  </a:extLst>
                </a:gridCol>
                <a:gridCol w="2073244">
                  <a:extLst>
                    <a:ext uri="{9D8B030D-6E8A-4147-A177-3AD203B41FA5}">
                      <a16:colId xmlns:a16="http://schemas.microsoft.com/office/drawing/2014/main" xmlns="" val="3855925730"/>
                    </a:ext>
                  </a:extLst>
                </a:gridCol>
                <a:gridCol w="3737499">
                  <a:extLst>
                    <a:ext uri="{9D8B030D-6E8A-4147-A177-3AD203B41FA5}">
                      <a16:colId xmlns:a16="http://schemas.microsoft.com/office/drawing/2014/main" xmlns="" val="2845809750"/>
                    </a:ext>
                  </a:extLst>
                </a:gridCol>
                <a:gridCol w="3870664">
                  <a:extLst>
                    <a:ext uri="{9D8B030D-6E8A-4147-A177-3AD203B41FA5}">
                      <a16:colId xmlns:a16="http://schemas.microsoft.com/office/drawing/2014/main" xmlns="" val="154478570"/>
                    </a:ext>
                  </a:extLst>
                </a:gridCol>
              </a:tblGrid>
              <a:tr h="447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실행화면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기능구현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주요 코드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9949145"/>
                  </a:ext>
                </a:extLst>
              </a:tr>
              <a:tr h="822571">
                <a:tc row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기능안내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내 정모를 </a:t>
                      </a:r>
                      <a:r>
                        <a:rPr lang="en-US" altLang="ko-KR" sz="1800" u="none" strike="noStrike" noProof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Material Calendar</a:t>
                      </a:r>
                      <a:r>
                        <a:rPr lang="ko-KR" altLang="en-US" sz="1800" u="none" strike="noStrike" noProof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에 </a:t>
                      </a:r>
                      <a:r>
                        <a:rPr lang="ko-KR" altLang="en-US" sz="1800" u="none" strike="noStrike" noProof="0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출력</a:t>
                      </a:r>
                      <a:endParaRPr lang="en-US" altLang="ko-KR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37451746"/>
                  </a:ext>
                </a:extLst>
              </a:tr>
              <a:tr h="79626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f-ZA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DB </a:t>
                      </a:r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테이블</a:t>
                      </a:r>
                      <a:endParaRPr lang="ko-KR" altLang="ko-KR" sz="1800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u="none" strike="noStrike" noProof="0" dirty="0" err="1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G</a:t>
                      </a:r>
                      <a:r>
                        <a:rPr lang="en-US" altLang="ko-KR" sz="1800" u="none" strike="noStrike" noProof="0" dirty="0" err="1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athering_schedules</a:t>
                      </a:r>
                      <a:r>
                        <a:rPr lang="en-US" altLang="ko-KR" sz="1800" u="none" strike="noStrike" noProof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u="none" strike="noStrike" noProof="0" dirty="0" err="1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Gathering_schedule_situations</a:t>
                      </a:r>
                      <a:r>
                        <a:rPr lang="en-US" altLang="ko-KR" sz="1800" u="none" strike="noStrike" noProof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u="none" strike="noStrike" noProof="0" dirty="0" err="1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User_gathering_schedule_joins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6876660"/>
                  </a:ext>
                </a:extLst>
              </a:tr>
              <a:tr h="83621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 사용 기술</a:t>
                      </a:r>
                      <a:endParaRPr lang="ko-KR" altLang="ko-KR" sz="1800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800" u="none" strike="noStrike" noProof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Node JS, MySQL, </a:t>
                      </a:r>
                    </a:p>
                    <a:p>
                      <a:pPr lvl="0" algn="l">
                        <a:buNone/>
                      </a:pPr>
                      <a:r>
                        <a:rPr lang="en-US" altLang="ko-KR" sz="1800" u="none" strike="noStrike" noProof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Material Calendar</a:t>
                      </a:r>
                      <a:endParaRPr lang="en-US" altLang="ko-KR" sz="1800" u="none" strike="noStrike" noProof="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4132709"/>
                  </a:ext>
                </a:extLst>
              </a:tr>
              <a:tr h="7836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코드내용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12003582"/>
                  </a:ext>
                </a:extLst>
              </a:tr>
              <a:tr h="19592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참가한 일정 달력에 표시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일정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내용 리스트로 출력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1436117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466193"/>
            <a:ext cx="317192" cy="3171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463064"/>
            <a:ext cx="317192" cy="3171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463064"/>
            <a:ext cx="317192" cy="3171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462828"/>
            <a:ext cx="317192" cy="3171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462862"/>
            <a:ext cx="317192" cy="3171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462862"/>
            <a:ext cx="317192" cy="31719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462862"/>
            <a:ext cx="317192" cy="317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453765"/>
            <a:ext cx="317192" cy="3171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462016"/>
            <a:ext cx="317192" cy="31719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458301"/>
            <a:ext cx="317192" cy="31719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flipH="1">
            <a:off x="1717114" y="289195"/>
            <a:ext cx="6684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주요기능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APP)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30" y="189745"/>
            <a:ext cx="859458" cy="859458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xmlns="" id="{8114760B-1F4B-407E-8EF7-2C675D0FA4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247" y="1781174"/>
            <a:ext cx="3872753" cy="51949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9" y="1781174"/>
            <a:ext cx="2340000" cy="517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3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8791" y="1315021"/>
            <a:ext cx="1400174" cy="5547591"/>
          </a:xfrm>
          <a:prstGeom prst="rect">
            <a:avLst/>
          </a:prstGeom>
          <a:solidFill>
            <a:srgbClr val="50B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5BE9091-7C2E-4B74-BC1D-330E681D7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309127"/>
              </p:ext>
            </p:extLst>
          </p:nvPr>
        </p:nvGraphicFramePr>
        <p:xfrm>
          <a:off x="0" y="1315020"/>
          <a:ext cx="12180163" cy="554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0118">
                  <a:extLst>
                    <a:ext uri="{9D8B030D-6E8A-4147-A177-3AD203B41FA5}">
                      <a16:colId xmlns:a16="http://schemas.microsoft.com/office/drawing/2014/main" xmlns="" val="3589970330"/>
                    </a:ext>
                  </a:extLst>
                </a:gridCol>
                <a:gridCol w="2061882">
                  <a:extLst>
                    <a:ext uri="{9D8B030D-6E8A-4147-A177-3AD203B41FA5}">
                      <a16:colId xmlns:a16="http://schemas.microsoft.com/office/drawing/2014/main" xmlns="" val="3855925730"/>
                    </a:ext>
                  </a:extLst>
                </a:gridCol>
                <a:gridCol w="3737499">
                  <a:extLst>
                    <a:ext uri="{9D8B030D-6E8A-4147-A177-3AD203B41FA5}">
                      <a16:colId xmlns:a16="http://schemas.microsoft.com/office/drawing/2014/main" xmlns="" val="2845809750"/>
                    </a:ext>
                  </a:extLst>
                </a:gridCol>
                <a:gridCol w="3870664">
                  <a:extLst>
                    <a:ext uri="{9D8B030D-6E8A-4147-A177-3AD203B41FA5}">
                      <a16:colId xmlns:a16="http://schemas.microsoft.com/office/drawing/2014/main" xmlns="" val="154478570"/>
                    </a:ext>
                  </a:extLst>
                </a:gridCol>
              </a:tblGrid>
              <a:tr h="522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실행화면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기능구현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주요 코드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9949145"/>
                  </a:ext>
                </a:extLst>
              </a:tr>
              <a:tr h="960558">
                <a:tc row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기능안내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지정 시간에 </a:t>
                      </a:r>
                      <a:r>
                        <a:rPr lang="ko-KR" altLang="en-US" dirty="0" err="1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푸쉬</a:t>
                      </a:r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알람</a:t>
                      </a:r>
                      <a:endParaRPr lang="en-US" altLang="ko-KR" dirty="0" smtClean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37451746"/>
                  </a:ext>
                </a:extLst>
              </a:tr>
              <a:tr h="8564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u="none" strike="noStrike" noProof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주 사용 기술</a:t>
                      </a:r>
                      <a:endParaRPr lang="ko-KR" altLang="ko-KR" sz="1800" b="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800" u="none" strike="noStrike" noProof="0" dirty="0" err="1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TimePicker</a:t>
                      </a:r>
                      <a:r>
                        <a:rPr lang="en-US" altLang="ko-KR" sz="1800" u="none" strike="noStrike" noProof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</a:t>
                      </a:r>
                      <a:r>
                        <a:rPr lang="en-US" altLang="ko-KR" sz="1800" u="none" strike="noStrike" baseline="0" noProof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r>
                        <a:rPr lang="en-US" altLang="ko-KR" sz="1800" u="none" strike="noStrike" baseline="0" noProof="0" dirty="0" err="1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AlramManager</a:t>
                      </a:r>
                      <a:r>
                        <a:rPr lang="en-US" altLang="ko-KR" sz="1800" u="none" strike="noStrike" baseline="0" noProof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 </a:t>
                      </a:r>
                    </a:p>
                    <a:p>
                      <a:pPr lvl="0" algn="l">
                        <a:buNone/>
                      </a:pPr>
                      <a:r>
                        <a:rPr lang="en-US" altLang="ko-KR" sz="1800" u="none" strike="noStrike" noProof="0" dirty="0" err="1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NotificationManager</a:t>
                      </a:r>
                      <a:endParaRPr lang="en-US" altLang="ko-KR" sz="1800" u="none" strike="noStrike" noProof="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4132709"/>
                  </a:ext>
                </a:extLst>
              </a:tr>
              <a:tr h="91514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코드내용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12003582"/>
                  </a:ext>
                </a:extLst>
              </a:tr>
              <a:tr h="228787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TimePicker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로 시간 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설정후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dirty="0" err="1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AlaramManager</a:t>
                      </a:r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와 </a:t>
                      </a:r>
                      <a:r>
                        <a:rPr lang="en-US" altLang="ko-KR" sz="1800" u="none" strike="noStrike" noProof="0" dirty="0" err="1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NotificationManager</a:t>
                      </a:r>
                      <a:r>
                        <a:rPr lang="ko-KR" altLang="en-US" sz="1800" u="none" strike="noStrike" noProof="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로</a:t>
                      </a:r>
                      <a:endParaRPr lang="en-US" altLang="ko-KR" dirty="0" smtClean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푸쉬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알람</a:t>
                      </a:r>
                      <a:endParaRPr lang="en-US" altLang="ko-KR" dirty="0" smtClean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1436117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466193"/>
            <a:ext cx="317192" cy="3171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463064"/>
            <a:ext cx="317192" cy="3171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463064"/>
            <a:ext cx="317192" cy="3171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462828"/>
            <a:ext cx="317192" cy="3171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462862"/>
            <a:ext cx="317192" cy="3171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462862"/>
            <a:ext cx="317192" cy="31719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462862"/>
            <a:ext cx="317192" cy="317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453765"/>
            <a:ext cx="317192" cy="3171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462016"/>
            <a:ext cx="317192" cy="31719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458301"/>
            <a:ext cx="317192" cy="31719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flipH="1">
            <a:off x="1707255" y="289195"/>
            <a:ext cx="6684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주요기능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APP)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 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8" y="178685"/>
            <a:ext cx="860400" cy="8604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246" y="1870982"/>
            <a:ext cx="3860917" cy="49870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3" y="1870982"/>
            <a:ext cx="2340000" cy="49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265714" cy="6858000"/>
          </a:xfrm>
          <a:prstGeom prst="rect">
            <a:avLst/>
          </a:prstGeom>
          <a:solidFill>
            <a:schemeClr val="bg1">
              <a:lumMod val="50000"/>
              <a:alpha val="66000"/>
            </a:schemeClr>
          </a:solidFill>
          <a:ln>
            <a:solidFill>
              <a:schemeClr val="bg1">
                <a:lumMod val="50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9333" y="1498130"/>
            <a:ext cx="7181060" cy="1758253"/>
            <a:chOff x="-9333" y="1498130"/>
            <a:chExt cx="7181060" cy="1758253"/>
          </a:xfrm>
        </p:grpSpPr>
        <p:sp>
          <p:nvSpPr>
            <p:cNvPr id="4" name="직사각형 3"/>
            <p:cNvSpPr/>
            <p:nvPr/>
          </p:nvSpPr>
          <p:spPr>
            <a:xfrm>
              <a:off x="-9333" y="1498130"/>
              <a:ext cx="6550091" cy="1758253"/>
            </a:xfrm>
            <a:prstGeom prst="rect">
              <a:avLst/>
            </a:prstGeom>
            <a:solidFill>
              <a:schemeClr val="accent5">
                <a:lumMod val="5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   시 연</a:t>
              </a:r>
            </a:p>
          </p:txBody>
        </p:sp>
        <p:sp useBgFill="1">
          <p:nvSpPr>
            <p:cNvPr id="5" name="직각 삼각형 4"/>
            <p:cNvSpPr/>
            <p:nvPr/>
          </p:nvSpPr>
          <p:spPr>
            <a:xfrm rot="2700000">
              <a:off x="5928455" y="1764952"/>
              <a:ext cx="1243272" cy="1243272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4917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764284" y="1576651"/>
            <a:ext cx="106634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/>
          <p:cNvGrpSpPr/>
          <p:nvPr/>
        </p:nvGrpSpPr>
        <p:grpSpPr>
          <a:xfrm>
            <a:off x="1629462" y="2186484"/>
            <a:ext cx="2578354" cy="562552"/>
            <a:chOff x="794766" y="2169370"/>
            <a:chExt cx="2578354" cy="5625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9" name="그룹 48"/>
            <p:cNvGrpSpPr/>
            <p:nvPr/>
          </p:nvGrpSpPr>
          <p:grpSpPr>
            <a:xfrm>
              <a:off x="794766" y="2169370"/>
              <a:ext cx="2578354" cy="562552"/>
              <a:chOff x="6096001" y="3098799"/>
              <a:chExt cx="1356359" cy="681865"/>
            </a:xfrm>
          </p:grpSpPr>
          <p:sp>
            <p:nvSpPr>
              <p:cNvPr id="47" name="오각형 46"/>
              <p:cNvSpPr/>
              <p:nvPr/>
            </p:nvSpPr>
            <p:spPr>
              <a:xfrm>
                <a:off x="6096001" y="3098799"/>
                <a:ext cx="1066800" cy="681864"/>
              </a:xfrm>
              <a:prstGeom prst="homePlate">
                <a:avLst>
                  <a:gd name="adj" fmla="val 0"/>
                </a:avLst>
              </a:prstGeom>
              <a:solidFill>
                <a:srgbClr val="FFE6C1"/>
              </a:solidFill>
              <a:ln>
                <a:solidFill>
                  <a:srgbClr val="FFE6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갈매기형 수장 47"/>
              <p:cNvSpPr/>
              <p:nvPr/>
            </p:nvSpPr>
            <p:spPr>
              <a:xfrm flipH="1">
                <a:off x="6873240" y="3098800"/>
                <a:ext cx="579120" cy="681864"/>
              </a:xfrm>
              <a:prstGeom prst="chevron">
                <a:avLst/>
              </a:prstGeom>
              <a:solidFill>
                <a:srgbClr val="FFE6C1"/>
              </a:solidFill>
              <a:ln>
                <a:solidFill>
                  <a:srgbClr val="FFE6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1283228" y="2239478"/>
              <a:ext cx="1564852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조장 김형규</a:t>
              </a:r>
              <a:endParaRPr lang="ko-KR" altLang="en-US" sz="2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pic>
        <p:nvPicPr>
          <p:cNvPr id="64" name="Picture 40">
            <a:extLst>
              <a:ext uri="{FF2B5EF4-FFF2-40B4-BE49-F238E27FC236}">
                <a16:creationId xmlns:a16="http://schemas.microsoft.com/office/drawing/2014/main" xmlns="" id="{E92F5D4C-6607-4606-AC07-803714697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10" y="3139282"/>
            <a:ext cx="1701258" cy="227074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3081D6A2-B084-4643-B52C-7B315FF5A52C}"/>
              </a:ext>
            </a:extLst>
          </p:cNvPr>
          <p:cNvSpPr txBox="1"/>
          <p:nvPr/>
        </p:nvSpPr>
        <p:spPr>
          <a:xfrm>
            <a:off x="4229352" y="2427995"/>
            <a:ext cx="71699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처음 이곳에 왔을땐 아무런 지식도 없이 맨바닥에서 시작했는데 어느새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조장이라는 막중한 직책을 맡게 되었습니다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경험도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많고 지식도 많은 다른 팀장들에 비해 한없이 부족한 저였기에 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조금이라도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더 팀을 위해 노력하였습니다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계획대로 안되는 일도 있고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팀원들과의 의견조율에서도 어려움을 겪기도 했지만 그때마다 </a:t>
            </a:r>
            <a:r>
              <a:rPr lang="ko-KR" altLang="en-US" dirty="0">
                <a:solidFill>
                  <a:srgbClr val="FF66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서로 믿고 </a:t>
            </a:r>
            <a:endParaRPr lang="en-US" altLang="ko-KR" dirty="0">
              <a:solidFill>
                <a:srgbClr val="FF66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solidFill>
                  <a:srgbClr val="FF66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dirty="0">
                <a:solidFill>
                  <a:srgbClr val="FF66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의지하며 서로 조금씩 성장하여 프로젝트를 잘 마무리할 수 있게 되었습니다</a:t>
            </a:r>
            <a:r>
              <a:rPr lang="en-US" altLang="ko-KR" dirty="0">
                <a:solidFill>
                  <a:srgbClr val="FF66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여전히 배울것도 많고 부족한 점도 많지만 지금 </a:t>
            </a:r>
            <a:r>
              <a:rPr lang="ko-KR" altLang="en-US" dirty="0">
                <a:solidFill>
                  <a:srgbClr val="FF66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 경험을 발판 삼아 </a:t>
            </a:r>
            <a:endParaRPr lang="en-US" altLang="ko-KR" dirty="0">
              <a:solidFill>
                <a:srgbClr val="FF66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solidFill>
                  <a:srgbClr val="FF66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앞으로도 점점 높이 그리고 더 빠르게 성장할 수 있을거란 믿음을 가지게 된 </a:t>
            </a:r>
            <a:endParaRPr lang="en-US" altLang="ko-KR" dirty="0">
              <a:solidFill>
                <a:srgbClr val="FF66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solidFill>
                  <a:srgbClr val="FF66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dirty="0">
                <a:solidFill>
                  <a:srgbClr val="FF66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프로젝트였습니다</a:t>
            </a:r>
            <a:r>
              <a:rPr lang="en-US" altLang="ko-KR" dirty="0">
                <a:solidFill>
                  <a:srgbClr val="FF66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 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 flipH="1">
            <a:off x="655008" y="540073"/>
            <a:ext cx="3552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프로젝트 후기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741394"/>
            <a:ext cx="317192" cy="317192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738265"/>
            <a:ext cx="317192" cy="31719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738265"/>
            <a:ext cx="317192" cy="31719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738029"/>
            <a:ext cx="317192" cy="31719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738063"/>
            <a:ext cx="317192" cy="31719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738063"/>
            <a:ext cx="317192" cy="31719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738063"/>
            <a:ext cx="317192" cy="317192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728966"/>
            <a:ext cx="317192" cy="317192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737217"/>
            <a:ext cx="317192" cy="317192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733502"/>
            <a:ext cx="317192" cy="31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63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764284" y="1576651"/>
            <a:ext cx="106634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/>
          <p:cNvGrpSpPr/>
          <p:nvPr/>
        </p:nvGrpSpPr>
        <p:grpSpPr>
          <a:xfrm>
            <a:off x="1629462" y="2186484"/>
            <a:ext cx="2578354" cy="562552"/>
            <a:chOff x="794766" y="2169370"/>
            <a:chExt cx="2578354" cy="5625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9" name="그룹 48"/>
            <p:cNvGrpSpPr/>
            <p:nvPr/>
          </p:nvGrpSpPr>
          <p:grpSpPr>
            <a:xfrm>
              <a:off x="794766" y="2169370"/>
              <a:ext cx="2578354" cy="562552"/>
              <a:chOff x="6096001" y="3098799"/>
              <a:chExt cx="1356359" cy="681865"/>
            </a:xfrm>
          </p:grpSpPr>
          <p:sp>
            <p:nvSpPr>
              <p:cNvPr id="47" name="오각형 46"/>
              <p:cNvSpPr/>
              <p:nvPr/>
            </p:nvSpPr>
            <p:spPr>
              <a:xfrm>
                <a:off x="6096001" y="3098799"/>
                <a:ext cx="1066800" cy="681864"/>
              </a:xfrm>
              <a:prstGeom prst="homePlate">
                <a:avLst>
                  <a:gd name="adj" fmla="val 0"/>
                </a:avLst>
              </a:prstGeom>
              <a:solidFill>
                <a:srgbClr val="FFE6C1"/>
              </a:solidFill>
              <a:ln>
                <a:solidFill>
                  <a:srgbClr val="FFE6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갈매기형 수장 47"/>
              <p:cNvSpPr/>
              <p:nvPr/>
            </p:nvSpPr>
            <p:spPr>
              <a:xfrm flipH="1">
                <a:off x="6873240" y="3098800"/>
                <a:ext cx="579120" cy="681864"/>
              </a:xfrm>
              <a:prstGeom prst="chevron">
                <a:avLst/>
              </a:prstGeom>
              <a:solidFill>
                <a:srgbClr val="FFE6C1"/>
              </a:solidFill>
              <a:ln>
                <a:solidFill>
                  <a:srgbClr val="FFE6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1283228" y="2239478"/>
              <a:ext cx="158569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조원 </a:t>
              </a:r>
              <a:r>
                <a:rPr lang="ko-KR" altLang="en-US" sz="2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허규효</a:t>
              </a:r>
              <a:endParaRPr lang="ko-KR" altLang="en-US" sz="2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pic>
        <p:nvPicPr>
          <p:cNvPr id="64" name="Picture 40">
            <a:extLst>
              <a:ext uri="{FF2B5EF4-FFF2-40B4-BE49-F238E27FC236}">
                <a16:creationId xmlns:a16="http://schemas.microsoft.com/office/drawing/2014/main" xmlns="" id="{E92F5D4C-6607-4606-AC07-803714697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10" y="3139282"/>
            <a:ext cx="1701258" cy="227074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741394"/>
            <a:ext cx="317192" cy="317192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738265"/>
            <a:ext cx="317192" cy="31719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738265"/>
            <a:ext cx="317192" cy="31719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738029"/>
            <a:ext cx="317192" cy="31719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738063"/>
            <a:ext cx="317192" cy="31719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738063"/>
            <a:ext cx="317192" cy="31719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738063"/>
            <a:ext cx="317192" cy="317192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728966"/>
            <a:ext cx="317192" cy="317192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737217"/>
            <a:ext cx="317192" cy="317192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733502"/>
            <a:ext cx="317192" cy="317192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xmlns="" id="{DD2D38A0-4D42-4DDD-805D-60A5957145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11" y="3139281"/>
            <a:ext cx="1701258" cy="22708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081D6A2-B084-4643-B52C-7B315FF5A52C}"/>
              </a:ext>
            </a:extLst>
          </p:cNvPr>
          <p:cNvSpPr txBox="1"/>
          <p:nvPr/>
        </p:nvSpPr>
        <p:spPr>
          <a:xfrm>
            <a:off x="4257730" y="2289496"/>
            <a:ext cx="71699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개인적으로는 프로그램 </a:t>
            </a:r>
            <a:r>
              <a:rPr lang="ko-KR" altLang="en-US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코드 한 줄을 짜는 것이 </a:t>
            </a:r>
            <a:r>
              <a:rPr lang="ko-KR" altLang="en-US" dirty="0" smtClean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정말 생각을 </a:t>
            </a:r>
            <a:r>
              <a:rPr lang="ko-KR" altLang="en-US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많이 해야 하는  </a:t>
            </a:r>
            <a:endParaRPr lang="en-US" altLang="ko-KR" dirty="0">
              <a:solidFill>
                <a:schemeClr val="accent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것임을 알 게 해준 시간이었습니다</a:t>
            </a:r>
            <a:r>
              <a:rPr lang="en-US" altLang="ko-KR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또한 다른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사람에게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간결하고 쉽게 이해되는 코드를 만드는 것이 정말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어려운 일임을 느꼈습니다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개발을 하면서 상대적으로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저의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프로그램 능력이 부족했기에 맡은 부분을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완성하는데 시간이 지체 되었습니다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자신의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어떤 점이 부족한지 정확히 알아야 했고 그 부분을 </a:t>
            </a:r>
            <a:r>
              <a:rPr lang="ko-KR" altLang="en-US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팀원들의 </a:t>
            </a:r>
            <a:endParaRPr lang="en-US" altLang="ko-KR" dirty="0">
              <a:solidFill>
                <a:schemeClr val="accent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도움을 통해서 최종적으로 결과물을 완성할 수 있었습니다</a:t>
            </a:r>
            <a:r>
              <a:rPr lang="en-US" altLang="ko-KR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</a:p>
        </p:txBody>
      </p:sp>
      <p:sp>
        <p:nvSpPr>
          <p:cNvPr id="24" name="직사각형 23"/>
          <p:cNvSpPr/>
          <p:nvPr/>
        </p:nvSpPr>
        <p:spPr>
          <a:xfrm flipH="1">
            <a:off x="655008" y="540073"/>
            <a:ext cx="3552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프로젝트 후기</a:t>
            </a:r>
          </a:p>
        </p:txBody>
      </p:sp>
    </p:spTree>
    <p:extLst>
      <p:ext uri="{BB962C8B-B14F-4D97-AF65-F5344CB8AC3E}">
        <p14:creationId xmlns:p14="http://schemas.microsoft.com/office/powerpoint/2010/main" val="3559965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764284" y="1576651"/>
            <a:ext cx="106634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flipH="1">
            <a:off x="1707255" y="528604"/>
            <a:ext cx="2614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팀원소개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741394"/>
            <a:ext cx="317192" cy="317192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738265"/>
            <a:ext cx="317192" cy="31719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738265"/>
            <a:ext cx="317192" cy="317192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738029"/>
            <a:ext cx="317192" cy="317192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738063"/>
            <a:ext cx="317192" cy="31719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738063"/>
            <a:ext cx="317192" cy="31719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738063"/>
            <a:ext cx="317192" cy="31719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728966"/>
            <a:ext cx="317192" cy="31719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737217"/>
            <a:ext cx="317192" cy="31719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733502"/>
            <a:ext cx="317192" cy="317192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7" y="422040"/>
            <a:ext cx="859458" cy="859458"/>
          </a:xfrm>
          <a:prstGeom prst="rect">
            <a:avLst/>
          </a:prstGeom>
        </p:spPr>
      </p:pic>
      <p:grpSp>
        <p:nvGrpSpPr>
          <p:cNvPr id="138" name="그룹 137"/>
          <p:cNvGrpSpPr/>
          <p:nvPr/>
        </p:nvGrpSpPr>
        <p:grpSpPr>
          <a:xfrm>
            <a:off x="253565" y="1800225"/>
            <a:ext cx="1910390" cy="4675981"/>
            <a:chOff x="139265" y="1800225"/>
            <a:chExt cx="1910390" cy="46759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6" name="직사각형 75"/>
            <p:cNvSpPr/>
            <p:nvPr/>
          </p:nvSpPr>
          <p:spPr>
            <a:xfrm>
              <a:off x="143234" y="1800225"/>
              <a:ext cx="1906421" cy="5459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조장 김형규</a:t>
              </a:r>
            </a:p>
          </p:txBody>
        </p:sp>
        <p:sp>
          <p:nvSpPr>
            <p:cNvPr id="77" name="한쪽 모서리가 잘린 사각형 76"/>
            <p:cNvSpPr/>
            <p:nvPr/>
          </p:nvSpPr>
          <p:spPr>
            <a:xfrm flipV="1">
              <a:off x="139265" y="2346177"/>
              <a:ext cx="1908000" cy="4130029"/>
            </a:xfrm>
            <a:prstGeom prst="snip1Rect">
              <a:avLst>
                <a:gd name="adj" fmla="val 1298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7" name="Picture 124">
              <a:extLst>
                <a:ext uri="{FF2B5EF4-FFF2-40B4-BE49-F238E27FC236}">
                  <a16:creationId xmlns:a16="http://schemas.microsoft.com/office/drawing/2014/main" xmlns="" id="{E7EB2F2C-15C3-4832-8D41-6A32FF5C2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16" y="2524433"/>
              <a:ext cx="958623" cy="12795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80747" y="3916666"/>
              <a:ext cx="1674273" cy="192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700" dirty="0">
                  <a:solidFill>
                    <a:srgbClr val="0285FC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프로젝트 </a:t>
              </a:r>
              <a:r>
                <a:rPr lang="ko-KR" altLang="en-US" sz="1700" dirty="0" smtClean="0">
                  <a:solidFill>
                    <a:srgbClr val="0285FC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총괄</a:t>
              </a:r>
              <a:endParaRPr lang="en-US" altLang="ko-KR" sz="1700" dirty="0" smtClean="0">
                <a:solidFill>
                  <a:srgbClr val="0285F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700" dirty="0" smtClean="0">
                  <a:solidFill>
                    <a:srgbClr val="0285FC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모임 일정관리</a:t>
              </a:r>
              <a:endParaRPr lang="en-US" altLang="ko-KR" sz="1700" dirty="0" smtClean="0">
                <a:solidFill>
                  <a:srgbClr val="0285F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7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사진첩</a:t>
              </a:r>
              <a:endParaRPr lang="en-US" altLang="ko-KR" sz="17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7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채팅</a:t>
              </a:r>
              <a:endParaRPr lang="en-US" altLang="ko-KR" sz="17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700" dirty="0" err="1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길찾기</a:t>
              </a:r>
              <a:endParaRPr lang="en-US" altLang="ko-KR" sz="17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7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송금</a:t>
              </a:r>
              <a:endParaRPr lang="en-US" altLang="ko-KR" sz="17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7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SQL </a:t>
              </a:r>
              <a:r>
                <a:rPr lang="ko-KR" altLang="en-US" sz="1700" dirty="0" err="1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쿼리문</a:t>
              </a:r>
              <a:endParaRPr lang="en-US" altLang="ko-KR" sz="17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2203221" y="1800225"/>
            <a:ext cx="1910390" cy="4675981"/>
            <a:chOff x="139265" y="1800225"/>
            <a:chExt cx="1910390" cy="46759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7" name="직사각형 146"/>
            <p:cNvSpPr/>
            <p:nvPr/>
          </p:nvSpPr>
          <p:spPr>
            <a:xfrm>
              <a:off x="143234" y="1800225"/>
              <a:ext cx="1906421" cy="5459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허규효</a:t>
              </a:r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48" name="한쪽 모서리가 잘린 사각형 147"/>
            <p:cNvSpPr/>
            <p:nvPr/>
          </p:nvSpPr>
          <p:spPr>
            <a:xfrm flipV="1">
              <a:off x="139265" y="2346177"/>
              <a:ext cx="1908000" cy="4130029"/>
            </a:xfrm>
            <a:prstGeom prst="snip1Rect">
              <a:avLst>
                <a:gd name="adj" fmla="val 1298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24172" y="3916666"/>
              <a:ext cx="1773849" cy="1461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0285FC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모임 소개</a:t>
              </a:r>
              <a:endParaRPr lang="en-US" altLang="ko-KR" dirty="0" smtClean="0">
                <a:solidFill>
                  <a:srgbClr val="0285F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7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화면 설계</a:t>
              </a:r>
              <a:endParaRPr lang="en-US" altLang="ko-KR" sz="17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회원 가입</a:t>
              </a:r>
              <a:endPara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안드로이드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UI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SQL </a:t>
              </a:r>
              <a:r>
                <a:rPr lang="ko-KR" altLang="en-US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쿼리문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4159846" y="1800225"/>
            <a:ext cx="1933163" cy="4675981"/>
            <a:chOff x="139265" y="1800225"/>
            <a:chExt cx="1933163" cy="46759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3" name="직사각형 152"/>
            <p:cNvSpPr/>
            <p:nvPr/>
          </p:nvSpPr>
          <p:spPr>
            <a:xfrm>
              <a:off x="143234" y="1800225"/>
              <a:ext cx="1906421" cy="5459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이재현</a:t>
              </a:r>
            </a:p>
          </p:txBody>
        </p:sp>
        <p:sp>
          <p:nvSpPr>
            <p:cNvPr id="154" name="한쪽 모서리가 잘린 사각형 153"/>
            <p:cNvSpPr/>
            <p:nvPr/>
          </p:nvSpPr>
          <p:spPr>
            <a:xfrm flipV="1">
              <a:off x="139265" y="2346177"/>
              <a:ext cx="1908000" cy="4130029"/>
            </a:xfrm>
            <a:prstGeom prst="snip1Rect">
              <a:avLst>
                <a:gd name="adj" fmla="val 1298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244237" y="3915457"/>
              <a:ext cx="182819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0285FC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모임 </a:t>
              </a:r>
              <a:r>
                <a:rPr lang="ko-KR" altLang="en-US" dirty="0" smtClean="0">
                  <a:solidFill>
                    <a:srgbClr val="0285FC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게시판</a:t>
              </a:r>
              <a:endParaRPr lang="en-US" altLang="ko-KR" dirty="0" smtClean="0">
                <a:solidFill>
                  <a:srgbClr val="0285F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회원가입</a:t>
              </a:r>
              <a:endPara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로그인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내정보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쪽지함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안드로이드 </a:t>
              </a: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UI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SQL </a:t>
              </a:r>
              <a:r>
                <a:rPr lang="ko-KR" altLang="en-US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쿼리문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6109502" y="1800225"/>
            <a:ext cx="1910390" cy="4675981"/>
            <a:chOff x="139265" y="1800225"/>
            <a:chExt cx="1910390" cy="46759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9" name="직사각형 158"/>
            <p:cNvSpPr/>
            <p:nvPr/>
          </p:nvSpPr>
          <p:spPr>
            <a:xfrm>
              <a:off x="143234" y="1800225"/>
              <a:ext cx="1906421" cy="5459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유채화</a:t>
              </a:r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60" name="한쪽 모서리가 잘린 사각형 159"/>
            <p:cNvSpPr/>
            <p:nvPr/>
          </p:nvSpPr>
          <p:spPr>
            <a:xfrm flipV="1">
              <a:off x="139265" y="2346177"/>
              <a:ext cx="1908000" cy="4130029"/>
            </a:xfrm>
            <a:prstGeom prst="snip1Rect">
              <a:avLst>
                <a:gd name="adj" fmla="val 1298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06836" y="3915457"/>
              <a:ext cx="17887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0285FC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웹 </a:t>
              </a:r>
              <a:r>
                <a:rPr lang="ko-KR" altLang="en-US" dirty="0" err="1" smtClean="0">
                  <a:solidFill>
                    <a:srgbClr val="0285FC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메인페이지</a:t>
              </a:r>
              <a:endParaRPr lang="en-US" altLang="ko-KR" dirty="0" smtClean="0">
                <a:solidFill>
                  <a:srgbClr val="0285F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0285FC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웹</a:t>
              </a:r>
              <a:r>
                <a:rPr lang="en-US" altLang="ko-KR" dirty="0">
                  <a:solidFill>
                    <a:srgbClr val="0285FC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/</a:t>
              </a:r>
              <a:r>
                <a:rPr lang="ko-KR" altLang="en-US" dirty="0">
                  <a:solidFill>
                    <a:srgbClr val="0285FC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앱 </a:t>
              </a:r>
              <a:r>
                <a:rPr lang="en-US" altLang="ko-KR" dirty="0">
                  <a:solidFill>
                    <a:srgbClr val="0285FC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UI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웹 </a:t>
              </a: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FAQ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SQL </a:t>
              </a:r>
              <a:r>
                <a:rPr lang="ko-KR" altLang="en-US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쿼리문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8066127" y="1800225"/>
            <a:ext cx="1910390" cy="4675981"/>
            <a:chOff x="139265" y="1800225"/>
            <a:chExt cx="1910390" cy="46759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7" name="직사각형 176"/>
            <p:cNvSpPr/>
            <p:nvPr/>
          </p:nvSpPr>
          <p:spPr>
            <a:xfrm>
              <a:off x="143234" y="1800225"/>
              <a:ext cx="1906421" cy="5459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임홍재</a:t>
              </a:r>
            </a:p>
          </p:txBody>
        </p:sp>
        <p:sp>
          <p:nvSpPr>
            <p:cNvPr id="178" name="한쪽 모서리가 잘린 사각형 177"/>
            <p:cNvSpPr/>
            <p:nvPr/>
          </p:nvSpPr>
          <p:spPr>
            <a:xfrm flipV="1">
              <a:off x="139265" y="2346177"/>
              <a:ext cx="1908000" cy="4130029"/>
            </a:xfrm>
            <a:prstGeom prst="snip1Rect">
              <a:avLst>
                <a:gd name="adj" fmla="val 1298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64958" y="3919374"/>
              <a:ext cx="1856614" cy="192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700" dirty="0" err="1">
                  <a:solidFill>
                    <a:srgbClr val="0285FC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모임관리</a:t>
              </a:r>
              <a:r>
                <a:rPr lang="ko-KR" altLang="en-US" sz="1700" dirty="0">
                  <a:solidFill>
                    <a:srgbClr val="0285FC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1700" dirty="0" smtClean="0">
                  <a:solidFill>
                    <a:srgbClr val="0285FC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CRUD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7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사진업로드</a:t>
              </a:r>
              <a:endParaRPr lang="en-US" altLang="ko-KR" sz="17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7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검색</a:t>
              </a:r>
              <a:endParaRPr lang="en-US" altLang="ko-KR" sz="17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7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로그인 </a:t>
              </a:r>
              <a:r>
                <a:rPr lang="en-US" altLang="ko-KR" sz="17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UI</a:t>
              </a:r>
              <a:endParaRPr lang="en-US" altLang="ko-KR" sz="17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700" dirty="0" err="1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서브메인</a:t>
              </a:r>
              <a:r>
                <a:rPr lang="ko-KR" altLang="en-US" sz="17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17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UI</a:t>
              </a:r>
              <a:endParaRPr lang="en-US" altLang="ko-KR" sz="17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700" dirty="0" err="1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페이징</a:t>
              </a:r>
              <a:endParaRPr lang="en-US" altLang="ko-KR" sz="17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7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SQL </a:t>
              </a:r>
              <a:r>
                <a:rPr lang="ko-KR" altLang="en-US" sz="17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쿼리문</a:t>
              </a:r>
              <a:endParaRPr lang="en-US" altLang="ko-KR" sz="17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181" name="그룹 180"/>
          <p:cNvGrpSpPr/>
          <p:nvPr/>
        </p:nvGrpSpPr>
        <p:grpSpPr>
          <a:xfrm>
            <a:off x="10015783" y="1800225"/>
            <a:ext cx="1947266" cy="4675981"/>
            <a:chOff x="139265" y="1800225"/>
            <a:chExt cx="1947266" cy="46759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3" name="직사각형 182"/>
            <p:cNvSpPr/>
            <p:nvPr/>
          </p:nvSpPr>
          <p:spPr>
            <a:xfrm>
              <a:off x="143234" y="1800225"/>
              <a:ext cx="1906421" cy="5459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이가인</a:t>
              </a:r>
            </a:p>
          </p:txBody>
        </p:sp>
        <p:sp>
          <p:nvSpPr>
            <p:cNvPr id="184" name="한쪽 모서리가 잘린 사각형 183"/>
            <p:cNvSpPr/>
            <p:nvPr/>
          </p:nvSpPr>
          <p:spPr>
            <a:xfrm flipV="1">
              <a:off x="139265" y="2346177"/>
              <a:ext cx="1908000" cy="4130029"/>
            </a:xfrm>
            <a:prstGeom prst="snip1Rect">
              <a:avLst>
                <a:gd name="adj" fmla="val 1298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187719" y="3915457"/>
              <a:ext cx="1898812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700" dirty="0">
                  <a:solidFill>
                    <a:srgbClr val="0285FC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DB</a:t>
              </a:r>
              <a:r>
                <a:rPr lang="ko-KR" altLang="en-US" sz="1700" dirty="0">
                  <a:solidFill>
                    <a:srgbClr val="0285FC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설계 및 계획</a:t>
              </a:r>
              <a:endParaRPr lang="en-US" altLang="ko-KR" sz="1700" dirty="0">
                <a:solidFill>
                  <a:srgbClr val="0285F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7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회원관리 </a:t>
              </a:r>
              <a:r>
                <a:rPr lang="en-US" altLang="ko-KR" sz="17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CRUD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7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검색</a:t>
              </a:r>
              <a:endParaRPr lang="en-US" altLang="ko-KR" sz="17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7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페이징</a:t>
              </a:r>
              <a:endParaRPr lang="en-US" altLang="ko-KR" sz="17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7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SQL </a:t>
              </a:r>
              <a:r>
                <a:rPr lang="ko-KR" altLang="en-US" sz="17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쿼리문</a:t>
              </a:r>
              <a:endParaRPr lang="en-US" altLang="ko-KR" sz="17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pic>
        <p:nvPicPr>
          <p:cNvPr id="187" name="Picture 2">
            <a:extLst>
              <a:ext uri="{FF2B5EF4-FFF2-40B4-BE49-F238E27FC236}">
                <a16:creationId xmlns:a16="http://schemas.microsoft.com/office/drawing/2014/main" xmlns="" id="{82645943-6335-4E7D-85C8-34CD69B797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215" y="2521338"/>
            <a:ext cx="961676" cy="1279518"/>
          </a:xfrm>
          <a:prstGeom prst="rect">
            <a:avLst/>
          </a:prstGeom>
        </p:spPr>
      </p:pic>
      <p:pic>
        <p:nvPicPr>
          <p:cNvPr id="188" name="Picture 5">
            <a:extLst>
              <a:ext uri="{FF2B5EF4-FFF2-40B4-BE49-F238E27FC236}">
                <a16:creationId xmlns:a16="http://schemas.microsoft.com/office/drawing/2014/main" xmlns="" id="{0A47184B-E9A3-4249-A2B1-C601A7A1C0E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531" y="2528824"/>
            <a:ext cx="970632" cy="1294176"/>
          </a:xfrm>
          <a:prstGeom prst="rect">
            <a:avLst/>
          </a:prstGeom>
        </p:spPr>
      </p:pic>
      <p:pic>
        <p:nvPicPr>
          <p:cNvPr id="189" name="Picture 33">
            <a:extLst>
              <a:ext uri="{FF2B5EF4-FFF2-40B4-BE49-F238E27FC236}">
                <a16:creationId xmlns:a16="http://schemas.microsoft.com/office/drawing/2014/main" xmlns="" id="{377C2824-76CB-4444-A1DF-6D88D6611D8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561" y="2505304"/>
            <a:ext cx="1011762" cy="1317696"/>
          </a:xfrm>
          <a:prstGeom prst="rect">
            <a:avLst/>
          </a:prstGeom>
        </p:spPr>
      </p:pic>
      <p:pic>
        <p:nvPicPr>
          <p:cNvPr id="190" name="Picture 9">
            <a:extLst>
              <a:ext uri="{FF2B5EF4-FFF2-40B4-BE49-F238E27FC236}">
                <a16:creationId xmlns:a16="http://schemas.microsoft.com/office/drawing/2014/main" xmlns="" id="{E168DBDE-915C-4D0B-B721-2E1026665A0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551" y="2521337"/>
            <a:ext cx="963705" cy="12791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008" y="2528824"/>
            <a:ext cx="969891" cy="129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84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764284" y="1576651"/>
            <a:ext cx="106634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/>
          <p:cNvGrpSpPr/>
          <p:nvPr/>
        </p:nvGrpSpPr>
        <p:grpSpPr>
          <a:xfrm>
            <a:off x="1629462" y="2186484"/>
            <a:ext cx="2578354" cy="562552"/>
            <a:chOff x="794766" y="2169370"/>
            <a:chExt cx="2578354" cy="5625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9" name="그룹 48"/>
            <p:cNvGrpSpPr/>
            <p:nvPr/>
          </p:nvGrpSpPr>
          <p:grpSpPr>
            <a:xfrm>
              <a:off x="794766" y="2169370"/>
              <a:ext cx="2578354" cy="562552"/>
              <a:chOff x="6096001" y="3098799"/>
              <a:chExt cx="1356359" cy="681865"/>
            </a:xfrm>
          </p:grpSpPr>
          <p:sp>
            <p:nvSpPr>
              <p:cNvPr id="47" name="오각형 46"/>
              <p:cNvSpPr/>
              <p:nvPr/>
            </p:nvSpPr>
            <p:spPr>
              <a:xfrm>
                <a:off x="6096001" y="3098799"/>
                <a:ext cx="1066800" cy="681864"/>
              </a:xfrm>
              <a:prstGeom prst="homePlate">
                <a:avLst>
                  <a:gd name="adj" fmla="val 0"/>
                </a:avLst>
              </a:prstGeom>
              <a:solidFill>
                <a:srgbClr val="FFE6C1"/>
              </a:solidFill>
              <a:ln>
                <a:solidFill>
                  <a:srgbClr val="FFE6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갈매기형 수장 47"/>
              <p:cNvSpPr/>
              <p:nvPr/>
            </p:nvSpPr>
            <p:spPr>
              <a:xfrm flipH="1">
                <a:off x="6873240" y="3098800"/>
                <a:ext cx="579120" cy="681864"/>
              </a:xfrm>
              <a:prstGeom prst="chevron">
                <a:avLst/>
              </a:prstGeom>
              <a:solidFill>
                <a:srgbClr val="FFE6C1"/>
              </a:solidFill>
              <a:ln>
                <a:solidFill>
                  <a:srgbClr val="FFE6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1283228" y="2239478"/>
              <a:ext cx="160653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조원 </a:t>
              </a:r>
              <a:r>
                <a:rPr lang="ko-KR" altLang="en-US" sz="2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유채화</a:t>
              </a:r>
              <a:endParaRPr lang="ko-KR" altLang="en-US" sz="2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pic>
        <p:nvPicPr>
          <p:cNvPr id="64" name="Picture 40">
            <a:extLst>
              <a:ext uri="{FF2B5EF4-FFF2-40B4-BE49-F238E27FC236}">
                <a16:creationId xmlns:a16="http://schemas.microsoft.com/office/drawing/2014/main" xmlns="" id="{E92F5D4C-6607-4606-AC07-803714697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10" y="3139282"/>
            <a:ext cx="1701258" cy="227074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741394"/>
            <a:ext cx="317192" cy="317192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738265"/>
            <a:ext cx="317192" cy="31719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738265"/>
            <a:ext cx="317192" cy="31719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738029"/>
            <a:ext cx="317192" cy="31719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738063"/>
            <a:ext cx="317192" cy="31719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738063"/>
            <a:ext cx="317192" cy="31719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738063"/>
            <a:ext cx="317192" cy="317192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728966"/>
            <a:ext cx="317192" cy="317192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737217"/>
            <a:ext cx="317192" cy="317192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733502"/>
            <a:ext cx="317192" cy="317192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xmlns="" id="{4266F077-8BB4-45E0-BE64-C7B4B21CDC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10" y="3129756"/>
            <a:ext cx="1701160" cy="22707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081D6A2-B084-4643-B52C-7B315FF5A52C}"/>
              </a:ext>
            </a:extLst>
          </p:cNvPr>
          <p:cNvSpPr txBox="1"/>
          <p:nvPr/>
        </p:nvSpPr>
        <p:spPr>
          <a:xfrm>
            <a:off x="4207816" y="2749035"/>
            <a:ext cx="72818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초반 미숙한 설계로 인해 프로젝트의 전 과정을 진행하면서 </a:t>
            </a:r>
            <a:r>
              <a:rPr lang="ko-KR" altLang="en-US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설계의 중요성에</a:t>
            </a:r>
            <a:endParaRPr lang="en-US" altLang="ko-KR" dirty="0">
              <a:solidFill>
                <a:schemeClr val="accent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대해 깨닫고 배울 수 있는 </a:t>
            </a:r>
            <a:r>
              <a:rPr lang="ko-KR" altLang="en-US" dirty="0" smtClean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프로젝트였습니다</a:t>
            </a:r>
            <a:r>
              <a:rPr lang="en-US" altLang="ko-KR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 내에서 합리적인 의사소통이 프로젝트 전체의 결과를 뒤바꿀 수 있다는 것을 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알게 되었습니다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개개인의 역량 파악 후 파트를 나누는 것이 프로젝트를 진행할 때 좀 더 큰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성과를 낼 수 있다는 것을 알게 되었습니다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 flipH="1">
            <a:off x="655008" y="540073"/>
            <a:ext cx="3552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프로젝트 후기</a:t>
            </a:r>
          </a:p>
        </p:txBody>
      </p:sp>
    </p:spTree>
    <p:extLst>
      <p:ext uri="{BB962C8B-B14F-4D97-AF65-F5344CB8AC3E}">
        <p14:creationId xmlns:p14="http://schemas.microsoft.com/office/powerpoint/2010/main" val="4005051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764284" y="1576651"/>
            <a:ext cx="106634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/>
          <p:cNvGrpSpPr/>
          <p:nvPr/>
        </p:nvGrpSpPr>
        <p:grpSpPr>
          <a:xfrm>
            <a:off x="1629462" y="2186484"/>
            <a:ext cx="2578354" cy="562552"/>
            <a:chOff x="794766" y="2169370"/>
            <a:chExt cx="2578354" cy="5625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9" name="그룹 48"/>
            <p:cNvGrpSpPr/>
            <p:nvPr/>
          </p:nvGrpSpPr>
          <p:grpSpPr>
            <a:xfrm>
              <a:off x="794766" y="2169370"/>
              <a:ext cx="2578354" cy="562552"/>
              <a:chOff x="6096001" y="3098799"/>
              <a:chExt cx="1356359" cy="681865"/>
            </a:xfrm>
          </p:grpSpPr>
          <p:sp>
            <p:nvSpPr>
              <p:cNvPr id="47" name="오각형 46"/>
              <p:cNvSpPr/>
              <p:nvPr/>
            </p:nvSpPr>
            <p:spPr>
              <a:xfrm>
                <a:off x="6096001" y="3098799"/>
                <a:ext cx="1066800" cy="681864"/>
              </a:xfrm>
              <a:prstGeom prst="homePlate">
                <a:avLst>
                  <a:gd name="adj" fmla="val 0"/>
                </a:avLst>
              </a:prstGeom>
              <a:solidFill>
                <a:srgbClr val="FFE6C1"/>
              </a:solidFill>
              <a:ln>
                <a:solidFill>
                  <a:srgbClr val="FFE6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갈매기형 수장 47"/>
              <p:cNvSpPr/>
              <p:nvPr/>
            </p:nvSpPr>
            <p:spPr>
              <a:xfrm flipH="1">
                <a:off x="6873240" y="3098800"/>
                <a:ext cx="579120" cy="681864"/>
              </a:xfrm>
              <a:prstGeom prst="chevron">
                <a:avLst/>
              </a:prstGeom>
              <a:solidFill>
                <a:srgbClr val="FFE6C1"/>
              </a:solidFill>
              <a:ln>
                <a:solidFill>
                  <a:srgbClr val="FFE6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1283228" y="2239478"/>
              <a:ext cx="160973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조원 이재현</a:t>
              </a:r>
              <a:endParaRPr lang="ko-KR" altLang="en-US" sz="2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pic>
        <p:nvPicPr>
          <p:cNvPr id="64" name="Picture 40">
            <a:extLst>
              <a:ext uri="{FF2B5EF4-FFF2-40B4-BE49-F238E27FC236}">
                <a16:creationId xmlns:a16="http://schemas.microsoft.com/office/drawing/2014/main" xmlns="" id="{E92F5D4C-6607-4606-AC07-803714697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10" y="3139282"/>
            <a:ext cx="1701258" cy="227074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741394"/>
            <a:ext cx="317192" cy="317192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738265"/>
            <a:ext cx="317192" cy="31719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738265"/>
            <a:ext cx="317192" cy="31719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738029"/>
            <a:ext cx="317192" cy="31719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738063"/>
            <a:ext cx="317192" cy="31719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738063"/>
            <a:ext cx="317192" cy="31719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738063"/>
            <a:ext cx="317192" cy="317192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728966"/>
            <a:ext cx="317192" cy="317192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737217"/>
            <a:ext cx="317192" cy="317192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733502"/>
            <a:ext cx="317192" cy="317192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xmlns="" id="{728C56B0-7A38-4727-8FE3-DAE279ED1DC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11" y="3139282"/>
            <a:ext cx="1701258" cy="22707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081D6A2-B084-4643-B52C-7B315FF5A52C}"/>
              </a:ext>
            </a:extLst>
          </p:cNvPr>
          <p:cNvSpPr txBox="1"/>
          <p:nvPr/>
        </p:nvSpPr>
        <p:spPr>
          <a:xfrm>
            <a:off x="4216122" y="2354247"/>
            <a:ext cx="72818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평소 무엇인가 마음먹고 매달리면 잘 할수 있을거라 생각했고 다른 사람이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만들어 놓은 결과물을 평가하기는 쉬웠습니다만 제가 직접 만들자니 막막하고 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두려웠습니다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경험이 부족하고 무엇인가 밤을 새서 노력한적도 없어서 당연한건데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그동안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스스로를 과대평가했고 사실을 직시하게 되었을땐 슬픈 감정이 느껴졌습니다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그러나 팀원들과 끊임없는 소통을 통해 </a:t>
            </a:r>
            <a:r>
              <a:rPr lang="ko-KR" altLang="en-US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부족했던 부분을 보완하고 스스로 찾아  </a:t>
            </a:r>
            <a:endParaRPr lang="en-US" altLang="ko-KR" dirty="0">
              <a:solidFill>
                <a:schemeClr val="accent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채우는 경험을 통해 성장할수 있었던 계기였습니다</a:t>
            </a:r>
            <a:r>
              <a:rPr lang="en-US" altLang="ko-KR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어떠한 일을 시작하기전 구체적으로 설계후 작업해야겠다고 생각했습니다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처음엔 다른 사람들과 생각과 방식이 다르니 맞지 않는 부분이 있었지만 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 smtClean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dirty="0" smtClean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소통과 협력을 </a:t>
            </a:r>
            <a:r>
              <a:rPr lang="ko-KR" altLang="en-US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통해 프로젝트를 마무리 할 수 있었다고 생각합니다</a:t>
            </a:r>
            <a:r>
              <a:rPr lang="en-US" altLang="ko-KR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dirty="0">
              <a:solidFill>
                <a:schemeClr val="accent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H="1">
            <a:off x="655008" y="540073"/>
            <a:ext cx="3552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프로젝트 후기</a:t>
            </a:r>
          </a:p>
        </p:txBody>
      </p:sp>
    </p:spTree>
    <p:extLst>
      <p:ext uri="{BB962C8B-B14F-4D97-AF65-F5344CB8AC3E}">
        <p14:creationId xmlns:p14="http://schemas.microsoft.com/office/powerpoint/2010/main" val="3553599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764284" y="1576651"/>
            <a:ext cx="106634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/>
          <p:cNvGrpSpPr/>
          <p:nvPr/>
        </p:nvGrpSpPr>
        <p:grpSpPr>
          <a:xfrm>
            <a:off x="1629462" y="2186484"/>
            <a:ext cx="2578354" cy="562552"/>
            <a:chOff x="794766" y="2169370"/>
            <a:chExt cx="2578354" cy="5625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9" name="그룹 48"/>
            <p:cNvGrpSpPr/>
            <p:nvPr/>
          </p:nvGrpSpPr>
          <p:grpSpPr>
            <a:xfrm>
              <a:off x="794766" y="2169370"/>
              <a:ext cx="2578354" cy="562552"/>
              <a:chOff x="6096001" y="3098799"/>
              <a:chExt cx="1356359" cy="681865"/>
            </a:xfrm>
          </p:grpSpPr>
          <p:sp>
            <p:nvSpPr>
              <p:cNvPr id="47" name="오각형 46"/>
              <p:cNvSpPr/>
              <p:nvPr/>
            </p:nvSpPr>
            <p:spPr>
              <a:xfrm>
                <a:off x="6096001" y="3098799"/>
                <a:ext cx="1066800" cy="681864"/>
              </a:xfrm>
              <a:prstGeom prst="homePlate">
                <a:avLst>
                  <a:gd name="adj" fmla="val 0"/>
                </a:avLst>
              </a:prstGeom>
              <a:solidFill>
                <a:srgbClr val="FFE6C1"/>
              </a:solidFill>
              <a:ln>
                <a:solidFill>
                  <a:srgbClr val="FFE6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갈매기형 수장 47"/>
              <p:cNvSpPr/>
              <p:nvPr/>
            </p:nvSpPr>
            <p:spPr>
              <a:xfrm flipH="1">
                <a:off x="6873240" y="3098800"/>
                <a:ext cx="579120" cy="681864"/>
              </a:xfrm>
              <a:prstGeom prst="chevron">
                <a:avLst/>
              </a:prstGeom>
              <a:solidFill>
                <a:srgbClr val="FFE6C1"/>
              </a:solidFill>
              <a:ln>
                <a:solidFill>
                  <a:srgbClr val="FFE6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1283228" y="2239478"/>
              <a:ext cx="160172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조원 임홍재</a:t>
              </a:r>
              <a:endParaRPr lang="ko-KR" altLang="en-US" sz="2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pic>
        <p:nvPicPr>
          <p:cNvPr id="64" name="Picture 40">
            <a:extLst>
              <a:ext uri="{FF2B5EF4-FFF2-40B4-BE49-F238E27FC236}">
                <a16:creationId xmlns:a16="http://schemas.microsoft.com/office/drawing/2014/main" xmlns="" id="{E92F5D4C-6607-4606-AC07-803714697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10" y="3139282"/>
            <a:ext cx="1701258" cy="227074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741394"/>
            <a:ext cx="317192" cy="317192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738265"/>
            <a:ext cx="317192" cy="31719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738265"/>
            <a:ext cx="317192" cy="31719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738029"/>
            <a:ext cx="317192" cy="31719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738063"/>
            <a:ext cx="317192" cy="31719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738063"/>
            <a:ext cx="317192" cy="31719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738063"/>
            <a:ext cx="317192" cy="317192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728966"/>
            <a:ext cx="317192" cy="317192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737217"/>
            <a:ext cx="317192" cy="317192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733502"/>
            <a:ext cx="317192" cy="317192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xmlns="" id="{728C56B0-7A38-4727-8FE3-DAE279ED1DC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11" y="3139282"/>
            <a:ext cx="1701258" cy="22707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11" y="3139282"/>
            <a:ext cx="1701258" cy="22707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081D6A2-B084-4643-B52C-7B315FF5A52C}"/>
              </a:ext>
            </a:extLst>
          </p:cNvPr>
          <p:cNvSpPr txBox="1"/>
          <p:nvPr/>
        </p:nvSpPr>
        <p:spPr>
          <a:xfrm>
            <a:off x="4207816" y="2843494"/>
            <a:ext cx="72818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파이널 팀 프로젝트를 진행하면서  원활한 개발을 위해서는 상대방의 의견을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정확하게 이해하고 수용하며 제 의견을 정확히 전달하는게 중요하다는 것을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느꼈습니다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하나의 기능을 만들기 위해 얼마나 많은 과정을 거치는지 얼마나 멀리 바라봐야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되는지를 깨닫게 되었으며 또한 팀원들에게 피해가 되지않게 </a:t>
            </a:r>
            <a:r>
              <a:rPr lang="ko-KR" altLang="en-US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모자란 부분을 </a:t>
            </a:r>
            <a:endParaRPr lang="en-US" altLang="ko-KR" dirty="0">
              <a:solidFill>
                <a:schemeClr val="accent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밤새 공부하는 경험은 저 자신을 한단계 성장시켜주는 과정이 되었습니다</a:t>
            </a:r>
            <a:r>
              <a:rPr lang="en-US" altLang="ko-KR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처음 접하는 컴퓨터 언어로 많은 어려움을 겪었지만 어느새 한 페이지에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기능들을 구현하는 저를 보며 신기하고 </a:t>
            </a:r>
            <a:r>
              <a:rPr lang="ko-KR" altLang="en-US" dirty="0" smtClean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재미있었습니다</a:t>
            </a:r>
            <a:r>
              <a:rPr lang="en-US" altLang="ko-KR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 flipH="1">
            <a:off x="655008" y="540073"/>
            <a:ext cx="3552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프로젝트 후기</a:t>
            </a:r>
          </a:p>
        </p:txBody>
      </p:sp>
    </p:spTree>
    <p:extLst>
      <p:ext uri="{BB962C8B-B14F-4D97-AF65-F5344CB8AC3E}">
        <p14:creationId xmlns:p14="http://schemas.microsoft.com/office/powerpoint/2010/main" val="2235743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764284" y="1576651"/>
            <a:ext cx="106634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/>
          <p:cNvGrpSpPr/>
          <p:nvPr/>
        </p:nvGrpSpPr>
        <p:grpSpPr>
          <a:xfrm>
            <a:off x="1629462" y="2186484"/>
            <a:ext cx="2578354" cy="562552"/>
            <a:chOff x="794766" y="2169370"/>
            <a:chExt cx="2578354" cy="5625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9" name="그룹 48"/>
            <p:cNvGrpSpPr/>
            <p:nvPr/>
          </p:nvGrpSpPr>
          <p:grpSpPr>
            <a:xfrm>
              <a:off x="794766" y="2169370"/>
              <a:ext cx="2578354" cy="562552"/>
              <a:chOff x="6096001" y="3098799"/>
              <a:chExt cx="1356359" cy="681865"/>
            </a:xfrm>
          </p:grpSpPr>
          <p:sp>
            <p:nvSpPr>
              <p:cNvPr id="47" name="오각형 46"/>
              <p:cNvSpPr/>
              <p:nvPr/>
            </p:nvSpPr>
            <p:spPr>
              <a:xfrm>
                <a:off x="6096001" y="3098799"/>
                <a:ext cx="1066800" cy="681864"/>
              </a:xfrm>
              <a:prstGeom prst="homePlate">
                <a:avLst>
                  <a:gd name="adj" fmla="val 0"/>
                </a:avLst>
              </a:prstGeom>
              <a:solidFill>
                <a:srgbClr val="FFE6C1"/>
              </a:solidFill>
              <a:ln>
                <a:solidFill>
                  <a:srgbClr val="FFE6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갈매기형 수장 47"/>
              <p:cNvSpPr/>
              <p:nvPr/>
            </p:nvSpPr>
            <p:spPr>
              <a:xfrm flipH="1">
                <a:off x="6873240" y="3098800"/>
                <a:ext cx="579120" cy="681864"/>
              </a:xfrm>
              <a:prstGeom prst="chevron">
                <a:avLst/>
              </a:prstGeom>
              <a:solidFill>
                <a:srgbClr val="FFE6C1"/>
              </a:solidFill>
              <a:ln>
                <a:solidFill>
                  <a:srgbClr val="FFE6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1283228" y="2239478"/>
              <a:ext cx="155363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조원 이가인</a:t>
              </a:r>
              <a:endParaRPr lang="ko-KR" altLang="en-US" sz="2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pic>
        <p:nvPicPr>
          <p:cNvPr id="64" name="Picture 40">
            <a:extLst>
              <a:ext uri="{FF2B5EF4-FFF2-40B4-BE49-F238E27FC236}">
                <a16:creationId xmlns:a16="http://schemas.microsoft.com/office/drawing/2014/main" xmlns="" id="{E92F5D4C-6607-4606-AC07-803714697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10" y="3139282"/>
            <a:ext cx="1701258" cy="227074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741394"/>
            <a:ext cx="317192" cy="317192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738265"/>
            <a:ext cx="317192" cy="31719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738265"/>
            <a:ext cx="317192" cy="31719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738029"/>
            <a:ext cx="317192" cy="31719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738063"/>
            <a:ext cx="317192" cy="31719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738063"/>
            <a:ext cx="317192" cy="31719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738063"/>
            <a:ext cx="317192" cy="317192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728966"/>
            <a:ext cx="317192" cy="317192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737217"/>
            <a:ext cx="317192" cy="317192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733502"/>
            <a:ext cx="317192" cy="317192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xmlns="" id="{728C56B0-7A38-4727-8FE3-DAE279ED1DC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11" y="3139282"/>
            <a:ext cx="1701258" cy="22707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081D6A2-B084-4643-B52C-7B315FF5A52C}"/>
              </a:ext>
            </a:extLst>
          </p:cNvPr>
          <p:cNvSpPr txBox="1"/>
          <p:nvPr/>
        </p:nvSpPr>
        <p:spPr>
          <a:xfrm>
            <a:off x="4145844" y="3139282"/>
            <a:ext cx="7281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프로젝트를 진행하면서 초반 설계가 제대로 되지 않으면 이후 진행이 어렵다는 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것을 다시 한번 알게 되었습니다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팀원들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간 협업을 경험하고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서로를 이해하는 협업에 </a:t>
            </a:r>
            <a:r>
              <a:rPr lang="ko-KR" altLang="en-US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대해 다시 생각해보는 </a:t>
            </a:r>
            <a:r>
              <a:rPr lang="ko-KR" altLang="en-US" dirty="0" smtClean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계 </a:t>
            </a:r>
            <a:r>
              <a:rPr lang="en-US" altLang="ko-KR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  <a:p>
            <a:r>
              <a:rPr lang="en-US" altLang="ko-KR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기가 </a:t>
            </a:r>
            <a:r>
              <a:rPr lang="ko-KR" altLang="en-US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되었습니다</a:t>
            </a:r>
            <a:r>
              <a:rPr lang="en-US" altLang="ko-KR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계획대로 되지 않은 부분도 있었고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의견 차이가 있어 힘들었었지만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dirty="0" smtClean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프로젝트를 </a:t>
            </a:r>
            <a:r>
              <a:rPr lang="ko-KR" altLang="en-US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잘 마무리할 수 있게 되어 좋은 경험이 되었습니다</a:t>
            </a:r>
            <a:r>
              <a:rPr lang="en-US" altLang="ko-KR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08" y="3139281"/>
            <a:ext cx="1703061" cy="227074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 flipH="1">
            <a:off x="655008" y="540073"/>
            <a:ext cx="3552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프로젝트 후기</a:t>
            </a:r>
          </a:p>
        </p:txBody>
      </p:sp>
    </p:spTree>
    <p:extLst>
      <p:ext uri="{BB962C8B-B14F-4D97-AF65-F5344CB8AC3E}">
        <p14:creationId xmlns:p14="http://schemas.microsoft.com/office/powerpoint/2010/main" val="140802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265714" cy="6858000"/>
          </a:xfrm>
          <a:prstGeom prst="rect">
            <a:avLst/>
          </a:prstGeom>
          <a:solidFill>
            <a:schemeClr val="bg1">
              <a:lumMod val="50000"/>
              <a:alpha val="66000"/>
            </a:schemeClr>
          </a:solidFill>
          <a:ln>
            <a:solidFill>
              <a:schemeClr val="bg1">
                <a:lumMod val="50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9333" y="1498130"/>
            <a:ext cx="7181060" cy="1758253"/>
            <a:chOff x="-9333" y="1498130"/>
            <a:chExt cx="7181060" cy="1758253"/>
          </a:xfrm>
        </p:grpSpPr>
        <p:sp>
          <p:nvSpPr>
            <p:cNvPr id="4" name="직사각형 3"/>
            <p:cNvSpPr/>
            <p:nvPr/>
          </p:nvSpPr>
          <p:spPr>
            <a:xfrm>
              <a:off x="-9333" y="1498130"/>
              <a:ext cx="6550091" cy="1758253"/>
            </a:xfrm>
            <a:prstGeom prst="rect">
              <a:avLst/>
            </a:prstGeom>
            <a:solidFill>
              <a:schemeClr val="accent5">
                <a:lumMod val="5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5" name="직각 삼각형 4"/>
            <p:cNvSpPr/>
            <p:nvPr/>
          </p:nvSpPr>
          <p:spPr>
            <a:xfrm rot="2700000">
              <a:off x="5928455" y="1764952"/>
              <a:ext cx="1243272" cy="1243272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932182" y="2023313"/>
            <a:ext cx="385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 &amp; A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336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3621604" y="2615476"/>
            <a:ext cx="49487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dirty="0">
                <a:solidFill>
                  <a:srgbClr val="FF56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</a:t>
            </a:r>
            <a:r>
              <a:rPr lang="en-US" altLang="ko-KR" sz="7200" dirty="0">
                <a:solidFill>
                  <a:srgbClr val="FF887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r>
              <a:rPr lang="en-US" altLang="ko-KR" sz="7200" dirty="0">
                <a:solidFill>
                  <a:srgbClr val="FFB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nk</a:t>
            </a:r>
            <a:r>
              <a:rPr lang="en-US" altLang="ko-KR" sz="72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7200" dirty="0">
                <a:solidFill>
                  <a:srgbClr val="FFE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</a:t>
            </a:r>
            <a:r>
              <a:rPr lang="en-US" altLang="ko-KR" sz="7200" dirty="0">
                <a:solidFill>
                  <a:srgbClr val="84CD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ou</a:t>
            </a:r>
            <a:endParaRPr lang="ko-KR" altLang="en-US" sz="7200" dirty="0">
              <a:solidFill>
                <a:srgbClr val="84CDC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82600" y="467360"/>
            <a:ext cx="11226800" cy="590296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81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8231" y="2491511"/>
            <a:ext cx="80975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3600" b="1" dirty="0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 되어 어</a:t>
            </a:r>
            <a:r>
              <a:rPr lang="ko-KR" altLang="en-US" sz="3600" b="1" dirty="0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울림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다양한 관심사와 취미를 가진 개인들에게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모임의 장을 마련해 줌으로 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관심사를 공유하며 함께 즐길 수 있도록 합니다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764284" y="1576651"/>
            <a:ext cx="106634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flipH="1">
            <a:off x="1707255" y="528604"/>
            <a:ext cx="2614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기획의도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741394"/>
            <a:ext cx="317192" cy="317192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738265"/>
            <a:ext cx="317192" cy="31719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738265"/>
            <a:ext cx="317192" cy="317192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738029"/>
            <a:ext cx="317192" cy="317192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738063"/>
            <a:ext cx="317192" cy="31719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738063"/>
            <a:ext cx="317192" cy="31719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738063"/>
            <a:ext cx="317192" cy="31719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728966"/>
            <a:ext cx="317192" cy="31719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737217"/>
            <a:ext cx="317192" cy="31719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733502"/>
            <a:ext cx="317192" cy="31719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7" y="421098"/>
            <a:ext cx="860400" cy="860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741" y="2706597"/>
            <a:ext cx="3058490" cy="24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79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764284" y="1576651"/>
            <a:ext cx="106634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flipH="1">
            <a:off x="1707255" y="528604"/>
            <a:ext cx="2614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개발일정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741394"/>
            <a:ext cx="317192" cy="317192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738265"/>
            <a:ext cx="317192" cy="31719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738265"/>
            <a:ext cx="317192" cy="317192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738029"/>
            <a:ext cx="317192" cy="317192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738063"/>
            <a:ext cx="317192" cy="31719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738063"/>
            <a:ext cx="317192" cy="31719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738063"/>
            <a:ext cx="317192" cy="31719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728966"/>
            <a:ext cx="317192" cy="31719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737217"/>
            <a:ext cx="317192" cy="31719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733502"/>
            <a:ext cx="317192" cy="317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57" y="412045"/>
            <a:ext cx="860400" cy="860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35" y="1880858"/>
            <a:ext cx="10643381" cy="475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38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265714" cy="6858000"/>
          </a:xfrm>
          <a:prstGeom prst="rect">
            <a:avLst/>
          </a:prstGeom>
          <a:solidFill>
            <a:schemeClr val="bg1">
              <a:lumMod val="50000"/>
              <a:alpha val="66000"/>
            </a:schemeClr>
          </a:solidFill>
          <a:ln>
            <a:solidFill>
              <a:schemeClr val="bg1">
                <a:lumMod val="50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9333" y="1498130"/>
            <a:ext cx="7181060" cy="1758253"/>
            <a:chOff x="-9333" y="1498130"/>
            <a:chExt cx="7181060" cy="1758253"/>
          </a:xfrm>
        </p:grpSpPr>
        <p:sp>
          <p:nvSpPr>
            <p:cNvPr id="4" name="직사각형 3"/>
            <p:cNvSpPr/>
            <p:nvPr/>
          </p:nvSpPr>
          <p:spPr>
            <a:xfrm>
              <a:off x="-9333" y="1498130"/>
              <a:ext cx="6550091" cy="1758253"/>
            </a:xfrm>
            <a:prstGeom prst="rect">
              <a:avLst/>
            </a:prstGeom>
            <a:solidFill>
              <a:schemeClr val="accent5">
                <a:lumMod val="5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   </a:t>
              </a:r>
              <a:r>
                <a:rPr lang="ko-KR" altLang="en-US" sz="4000" spc="-15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프로그램 설계</a:t>
              </a:r>
              <a:endParaRPr lang="ko-KR" altLang="en-US" sz="40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 useBgFill="1">
          <p:nvSpPr>
            <p:cNvPr id="5" name="직각 삼각형 4"/>
            <p:cNvSpPr/>
            <p:nvPr/>
          </p:nvSpPr>
          <p:spPr>
            <a:xfrm rot="2700000">
              <a:off x="5928455" y="1764952"/>
              <a:ext cx="1243272" cy="1243272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5204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764284" y="1576651"/>
            <a:ext cx="106634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flipH="1">
            <a:off x="1707254" y="528604"/>
            <a:ext cx="2909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ERD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741394"/>
            <a:ext cx="317192" cy="317192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738265"/>
            <a:ext cx="317192" cy="31719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738265"/>
            <a:ext cx="317192" cy="317192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738029"/>
            <a:ext cx="317192" cy="317192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738063"/>
            <a:ext cx="317192" cy="31719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738063"/>
            <a:ext cx="317192" cy="31719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738063"/>
            <a:ext cx="317192" cy="31719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728966"/>
            <a:ext cx="317192" cy="31719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737217"/>
            <a:ext cx="317192" cy="31719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733502"/>
            <a:ext cx="317192" cy="317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7" y="421098"/>
            <a:ext cx="860400" cy="86040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xmlns="" id="{286438BF-47FE-46BC-ADDD-3FA346DDA9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7" y="1799563"/>
            <a:ext cx="10667310" cy="46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26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764284" y="1576651"/>
            <a:ext cx="106634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flipH="1">
            <a:off x="1707255" y="528604"/>
            <a:ext cx="2614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741394"/>
            <a:ext cx="317192" cy="317192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738265"/>
            <a:ext cx="317192" cy="31719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738265"/>
            <a:ext cx="317192" cy="317192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738029"/>
            <a:ext cx="317192" cy="317192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738063"/>
            <a:ext cx="317192" cy="31719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738063"/>
            <a:ext cx="317192" cy="31719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738063"/>
            <a:ext cx="317192" cy="31719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728966"/>
            <a:ext cx="317192" cy="31719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737217"/>
            <a:ext cx="317192" cy="31719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733502"/>
            <a:ext cx="317192" cy="317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57" y="412045"/>
            <a:ext cx="860400" cy="860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1" y="2817271"/>
            <a:ext cx="4876800" cy="35015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917" y="1827702"/>
            <a:ext cx="2401057" cy="49357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16357" y="1890141"/>
            <a:ext cx="3319437" cy="7050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(Admin)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84423" y="2844420"/>
            <a:ext cx="1110516" cy="2159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</a:t>
            </a:r>
            <a:endParaRPr lang="en-US" altLang="ko-KR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(User)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2434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764284" y="1576651"/>
            <a:ext cx="106634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flipH="1">
            <a:off x="1707255" y="528604"/>
            <a:ext cx="3552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Flow-Chart(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39" y="741394"/>
            <a:ext cx="317192" cy="317192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27" y="738265"/>
            <a:ext cx="317192" cy="31719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25" y="738265"/>
            <a:ext cx="317192" cy="317192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46" y="738029"/>
            <a:ext cx="317192" cy="317192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21" y="738063"/>
            <a:ext cx="317192" cy="31719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71" y="738063"/>
            <a:ext cx="317192" cy="31719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1" y="738063"/>
            <a:ext cx="317192" cy="31719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6" y="728966"/>
            <a:ext cx="317192" cy="31719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60" y="737217"/>
            <a:ext cx="317192" cy="31719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60" y="733502"/>
            <a:ext cx="317192" cy="31719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7" y="412045"/>
            <a:ext cx="860400" cy="860400"/>
          </a:xfrm>
          <a:prstGeom prst="rect">
            <a:avLst/>
          </a:prstGeom>
        </p:spPr>
      </p:pic>
      <p:grpSp>
        <p:nvGrpSpPr>
          <p:cNvPr id="82" name="그룹 81"/>
          <p:cNvGrpSpPr/>
          <p:nvPr/>
        </p:nvGrpSpPr>
        <p:grpSpPr>
          <a:xfrm>
            <a:off x="7308400" y="5062985"/>
            <a:ext cx="1244251" cy="1288002"/>
            <a:chOff x="-520865" y="3342340"/>
            <a:chExt cx="1244251" cy="1288002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4006" y="3342340"/>
              <a:ext cx="798474" cy="798474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-520865" y="4168677"/>
              <a:ext cx="12442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회원관리</a:t>
              </a:r>
              <a:endPara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7308400" y="2019879"/>
            <a:ext cx="1220206" cy="1286100"/>
            <a:chOff x="-1808476" y="3344242"/>
            <a:chExt cx="1220206" cy="1286100"/>
          </a:xfrm>
        </p:grpSpPr>
        <p:sp>
          <p:nvSpPr>
            <p:cNvPr id="48" name="TextBox 47"/>
            <p:cNvSpPr txBox="1"/>
            <p:nvPr/>
          </p:nvSpPr>
          <p:spPr>
            <a:xfrm>
              <a:off x="-1808476" y="4168677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모임관리</a:t>
              </a:r>
              <a:endPara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95709" y="3344242"/>
              <a:ext cx="794671" cy="794671"/>
            </a:xfrm>
            <a:prstGeom prst="rect">
              <a:avLst/>
            </a:prstGeom>
          </p:spPr>
        </p:pic>
      </p:grpSp>
      <p:grpSp>
        <p:nvGrpSpPr>
          <p:cNvPr id="89" name="그룹 88"/>
          <p:cNvGrpSpPr/>
          <p:nvPr/>
        </p:nvGrpSpPr>
        <p:grpSpPr>
          <a:xfrm>
            <a:off x="9621517" y="2654678"/>
            <a:ext cx="1971424" cy="2764352"/>
            <a:chOff x="8102356" y="3300446"/>
            <a:chExt cx="1971424" cy="2764352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356" y="3300446"/>
              <a:ext cx="808126" cy="808126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8156804" y="4147958"/>
              <a:ext cx="6992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검색</a:t>
              </a:r>
              <a:endPara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835941" y="4147958"/>
              <a:ext cx="12378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상세보기</a:t>
              </a:r>
              <a:endPara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48" y="3308697"/>
              <a:ext cx="791625" cy="791625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563" y="4755828"/>
              <a:ext cx="807712" cy="807712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8141576" y="5603133"/>
              <a:ext cx="7296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삭제</a:t>
              </a:r>
              <a:endPara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1527" y="4746351"/>
              <a:ext cx="826666" cy="826666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9104444" y="5603133"/>
              <a:ext cx="7008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수정</a:t>
              </a:r>
              <a:endPara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85205" y="3566029"/>
            <a:ext cx="5509277" cy="1310709"/>
            <a:chOff x="685205" y="3566029"/>
            <a:chExt cx="5509277" cy="1310709"/>
          </a:xfrm>
        </p:grpSpPr>
        <p:grpSp>
          <p:nvGrpSpPr>
            <p:cNvPr id="85" name="그룹 84"/>
            <p:cNvGrpSpPr/>
            <p:nvPr/>
          </p:nvGrpSpPr>
          <p:grpSpPr>
            <a:xfrm>
              <a:off x="5258007" y="3566029"/>
              <a:ext cx="936475" cy="1277743"/>
              <a:chOff x="4400418" y="3352599"/>
              <a:chExt cx="936475" cy="1277743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9677" y="3352599"/>
                <a:ext cx="777956" cy="777956"/>
              </a:xfrm>
              <a:prstGeom prst="rect">
                <a:avLst/>
              </a:prstGeom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4400418" y="4168677"/>
                <a:ext cx="9364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로그인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685205" y="3577498"/>
              <a:ext cx="976549" cy="1293036"/>
              <a:chOff x="751144" y="3337306"/>
              <a:chExt cx="976549" cy="129303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51144" y="4168677"/>
                <a:ext cx="976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관리자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5147" y="3337306"/>
                <a:ext cx="808542" cy="808542"/>
              </a:xfrm>
              <a:prstGeom prst="rect">
                <a:avLst/>
              </a:prstGeom>
            </p:spPr>
          </p:pic>
        </p:grpSp>
        <p:grpSp>
          <p:nvGrpSpPr>
            <p:cNvPr id="84" name="그룹 83"/>
            <p:cNvGrpSpPr/>
            <p:nvPr/>
          </p:nvGrpSpPr>
          <p:grpSpPr>
            <a:xfrm>
              <a:off x="2390193" y="3566029"/>
              <a:ext cx="2055371" cy="1310709"/>
              <a:chOff x="1994369" y="3319633"/>
              <a:chExt cx="2055371" cy="131070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994369" y="4168677"/>
                <a:ext cx="20553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스프링 </a:t>
                </a:r>
                <a:r>
                  <a:rPr lang="ko-KR" altLang="en-US" sz="2400" dirty="0" err="1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시큐리티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0110" y="3319633"/>
                <a:ext cx="843889" cy="843889"/>
              </a:xfrm>
              <a:prstGeom prst="rect">
                <a:avLst/>
              </a:prstGeom>
            </p:spPr>
          </p:pic>
        </p:grpSp>
        <p:sp>
          <p:nvSpPr>
            <p:cNvPr id="92" name="오른쪽 화살표 91"/>
            <p:cNvSpPr/>
            <p:nvPr/>
          </p:nvSpPr>
          <p:spPr>
            <a:xfrm>
              <a:off x="1926561" y="3882198"/>
              <a:ext cx="463632" cy="30931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오른쪽 화살표 92"/>
            <p:cNvSpPr/>
            <p:nvPr/>
          </p:nvSpPr>
          <p:spPr>
            <a:xfrm>
              <a:off x="4445564" y="3882198"/>
              <a:ext cx="463632" cy="30931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오른쪽 화살표 94"/>
          <p:cNvSpPr/>
          <p:nvPr/>
        </p:nvSpPr>
        <p:spPr>
          <a:xfrm rot="20231375">
            <a:off x="6489298" y="3008623"/>
            <a:ext cx="463632" cy="309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오른쪽 화살표 95"/>
          <p:cNvSpPr/>
          <p:nvPr/>
        </p:nvSpPr>
        <p:spPr>
          <a:xfrm rot="1222110">
            <a:off x="6486804" y="5088653"/>
            <a:ext cx="463632" cy="309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오른쪽 화살표 96"/>
          <p:cNvSpPr/>
          <p:nvPr/>
        </p:nvSpPr>
        <p:spPr>
          <a:xfrm rot="20231375">
            <a:off x="8840216" y="5088654"/>
            <a:ext cx="463632" cy="309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오른쪽 화살표 97"/>
          <p:cNvSpPr/>
          <p:nvPr/>
        </p:nvSpPr>
        <p:spPr>
          <a:xfrm rot="1121566">
            <a:off x="8818933" y="3008624"/>
            <a:ext cx="463632" cy="309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58529" y="2019879"/>
            <a:ext cx="2104103" cy="79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sz="3600" b="1" dirty="0" smtClean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&lt;WEB&gt;</a:t>
            </a:r>
            <a:endParaRPr lang="ko-KR" altLang="en-US" sz="3600" b="1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779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2853</TotalTime>
  <Words>1174</Words>
  <Application>Microsoft Office PowerPoint</Application>
  <PresentationFormat>와이드스크린</PresentationFormat>
  <Paragraphs>361</Paragraphs>
  <Slides>35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Arial</vt:lpstr>
      <vt:lpstr>맑은 고딕</vt:lpstr>
      <vt:lpstr>배달의민족 도현</vt:lpstr>
      <vt:lpstr>배달의민족 한나체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김혜린</dc:creator>
  <cp:lastModifiedBy>heo</cp:lastModifiedBy>
  <cp:revision>360</cp:revision>
  <dcterms:created xsi:type="dcterms:W3CDTF">2015-11-21T05:56:49Z</dcterms:created>
  <dcterms:modified xsi:type="dcterms:W3CDTF">2019-07-28T22:30:47Z</dcterms:modified>
</cp:coreProperties>
</file>